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0" r:id="rId1"/>
  </p:sldMasterIdLst>
  <p:notesMasterIdLst>
    <p:notesMasterId r:id="rId45"/>
  </p:notesMasterIdLst>
  <p:handoutMasterIdLst>
    <p:handoutMasterId r:id="rId46"/>
  </p:handoutMasterIdLst>
  <p:sldIdLst>
    <p:sldId id="256" r:id="rId2"/>
    <p:sldId id="257" r:id="rId3"/>
    <p:sldId id="323" r:id="rId4"/>
    <p:sldId id="353" r:id="rId5"/>
    <p:sldId id="355" r:id="rId6"/>
    <p:sldId id="356" r:id="rId7"/>
    <p:sldId id="361" r:id="rId8"/>
    <p:sldId id="363" r:id="rId9"/>
    <p:sldId id="364" r:id="rId10"/>
    <p:sldId id="357" r:id="rId11"/>
    <p:sldId id="365" r:id="rId12"/>
    <p:sldId id="358" r:id="rId13"/>
    <p:sldId id="359" r:id="rId14"/>
    <p:sldId id="360" r:id="rId15"/>
    <p:sldId id="324" r:id="rId16"/>
    <p:sldId id="325" r:id="rId17"/>
    <p:sldId id="326" r:id="rId18"/>
    <p:sldId id="327" r:id="rId19"/>
    <p:sldId id="366" r:id="rId20"/>
    <p:sldId id="329" r:id="rId21"/>
    <p:sldId id="330" r:id="rId22"/>
    <p:sldId id="331" r:id="rId23"/>
    <p:sldId id="332" r:id="rId24"/>
    <p:sldId id="333" r:id="rId25"/>
    <p:sldId id="334" r:id="rId26"/>
    <p:sldId id="336" r:id="rId27"/>
    <p:sldId id="335" r:id="rId28"/>
    <p:sldId id="337" r:id="rId29"/>
    <p:sldId id="339" r:id="rId30"/>
    <p:sldId id="338" r:id="rId31"/>
    <p:sldId id="341" r:id="rId32"/>
    <p:sldId id="343" r:id="rId33"/>
    <p:sldId id="344" r:id="rId34"/>
    <p:sldId id="345" r:id="rId35"/>
    <p:sldId id="346" r:id="rId36"/>
    <p:sldId id="347" r:id="rId37"/>
    <p:sldId id="348" r:id="rId38"/>
    <p:sldId id="349" r:id="rId39"/>
    <p:sldId id="350" r:id="rId40"/>
    <p:sldId id="351" r:id="rId41"/>
    <p:sldId id="352" r:id="rId42"/>
    <p:sldId id="322" r:id="rId43"/>
    <p:sldId id="340" r:id="rId44"/>
  </p:sldIdLst>
  <p:sldSz cx="9144000" cy="6858000" type="screen4x3"/>
  <p:notesSz cx="6858000" cy="9144000"/>
  <p:defaultTextStyle>
    <a:defPPr>
      <a:defRPr lang="en-US"/>
    </a:defPPr>
    <a:lvl1pPr algn="r" rtl="0" fontAlgn="base">
      <a:spcBef>
        <a:spcPct val="0"/>
      </a:spcBef>
      <a:spcAft>
        <a:spcPct val="0"/>
      </a:spcAft>
      <a:defRPr kern="1200">
        <a:solidFill>
          <a:schemeClr val="tx1"/>
        </a:solidFill>
        <a:latin typeface="Arial" charset="0"/>
        <a:ea typeface="+mn-ea"/>
        <a:cs typeface="+mn-cs"/>
      </a:defRPr>
    </a:lvl1pPr>
    <a:lvl2pPr marL="457200" algn="r" rtl="0" fontAlgn="base">
      <a:spcBef>
        <a:spcPct val="0"/>
      </a:spcBef>
      <a:spcAft>
        <a:spcPct val="0"/>
      </a:spcAft>
      <a:defRPr kern="1200">
        <a:solidFill>
          <a:schemeClr val="tx1"/>
        </a:solidFill>
        <a:latin typeface="Arial" charset="0"/>
        <a:ea typeface="+mn-ea"/>
        <a:cs typeface="+mn-cs"/>
      </a:defRPr>
    </a:lvl2pPr>
    <a:lvl3pPr marL="914400" algn="r" rtl="0" fontAlgn="base">
      <a:spcBef>
        <a:spcPct val="0"/>
      </a:spcBef>
      <a:spcAft>
        <a:spcPct val="0"/>
      </a:spcAft>
      <a:defRPr kern="1200">
        <a:solidFill>
          <a:schemeClr val="tx1"/>
        </a:solidFill>
        <a:latin typeface="Arial" charset="0"/>
        <a:ea typeface="+mn-ea"/>
        <a:cs typeface="+mn-cs"/>
      </a:defRPr>
    </a:lvl3pPr>
    <a:lvl4pPr marL="1371600" algn="r" rtl="0" fontAlgn="base">
      <a:spcBef>
        <a:spcPct val="0"/>
      </a:spcBef>
      <a:spcAft>
        <a:spcPct val="0"/>
      </a:spcAft>
      <a:defRPr kern="1200">
        <a:solidFill>
          <a:schemeClr val="tx1"/>
        </a:solidFill>
        <a:latin typeface="Arial" charset="0"/>
        <a:ea typeface="+mn-ea"/>
        <a:cs typeface="+mn-cs"/>
      </a:defRPr>
    </a:lvl4pPr>
    <a:lvl5pPr marL="1828800" algn="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66"/>
    <a:srgbClr val="0000FF"/>
    <a:srgbClr val="DECD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96" autoAdjust="0"/>
    <p:restoredTop sz="90603" autoAdjust="0"/>
  </p:normalViewPr>
  <p:slideViewPr>
    <p:cSldViewPr>
      <p:cViewPr>
        <p:scale>
          <a:sx n="73" d="100"/>
          <a:sy n="73" d="100"/>
        </p:scale>
        <p:origin x="-1312" y="-32"/>
      </p:cViewPr>
      <p:guideLst>
        <p:guide orient="horz" pos="1008"/>
        <p:guide pos="288"/>
        <p:guide pos="5424"/>
        <p:guide pos="3002"/>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81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CA"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F6F5F9E7-A3B6-4271-A015-94D7EBC43899}" type="datetimeFigureOut">
              <a:rPr lang="en-US"/>
              <a:pPr>
                <a:defRPr/>
              </a:pPr>
              <a:t>1/15/2012</a:t>
            </a:fld>
            <a:endParaRPr lang="en-CA"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CA"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B41B1EBF-7C94-4FE9-85F8-60083612956A}" type="slidenum">
              <a:rPr lang="en-CA"/>
              <a:pPr>
                <a:defRPr/>
              </a:pPr>
              <a:t>‹#›</a:t>
            </a:fld>
            <a:endParaRPr lang="en-CA" dirty="0"/>
          </a:p>
        </p:txBody>
      </p:sp>
    </p:spTree>
    <p:extLst>
      <p:ext uri="{BB962C8B-B14F-4D97-AF65-F5344CB8AC3E}">
        <p14:creationId xmlns:p14="http://schemas.microsoft.com/office/powerpoint/2010/main" val="15245234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B44023DB-B433-47CD-A78D-61078E28CCB2}" type="datetimeFigureOut">
              <a:rPr lang="en-US"/>
              <a:pPr>
                <a:defRPr/>
              </a:pPr>
              <a:t>1/15/2012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A86B332-F6A5-4793-98FA-61B9EDB8547C}" type="slidenum">
              <a:rPr lang="en-US"/>
              <a:pPr>
                <a:defRPr/>
              </a:pPr>
              <a:t>‹#›</a:t>
            </a:fld>
            <a:endParaRPr lang="en-US" dirty="0"/>
          </a:p>
        </p:txBody>
      </p:sp>
    </p:spTree>
    <p:extLst>
      <p:ext uri="{BB962C8B-B14F-4D97-AF65-F5344CB8AC3E}">
        <p14:creationId xmlns:p14="http://schemas.microsoft.com/office/powerpoint/2010/main" val="32571949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a:lstStyle/>
          <a:p>
            <a:pPr eaLnBrk="1" hangingPunct="1">
              <a:spcBef>
                <a:spcPct val="0"/>
              </a:spcBef>
            </a:pPr>
            <a:endParaRPr lang="en-US" dirty="0"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6A5632E-7E62-436A-AD29-295A459B7483}"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Although Windows 7 automatically</a:t>
            </a:r>
            <a:r>
              <a:rPr lang="en-US" baseline="0" dirty="0" smtClean="0"/>
              <a:t> can detect network location changes, you can also modify your network location by selecting it on the screen above. </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 the different sharing options that can be controlled for each network location</a:t>
            </a:r>
            <a:r>
              <a:rPr lang="en-US" baseline="0" dirty="0" smtClean="0"/>
              <a:t> setting.</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Each local area connection on a Windows 7 system has a status dialog box that displays real time information about the connection. Using the screen shot, describe</a:t>
            </a:r>
            <a:r>
              <a:rPr lang="en-US" sz="1200" kern="1200" baseline="0" dirty="0" smtClean="0">
                <a:solidFill>
                  <a:schemeClr val="tx1"/>
                </a:solidFill>
                <a:latin typeface="+mn-lt"/>
                <a:ea typeface="+mn-ea"/>
                <a:cs typeface="+mn-cs"/>
              </a:rPr>
              <a:t> the different pieces of information displayed and what it means, or demonstrate.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or demonstrate how to get to this dialog box. Show the different settings for Automatic and Manual configuration, which will be explained on the next couple of slides.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how a client gets an address</a:t>
            </a:r>
            <a:r>
              <a:rPr lang="en-US" baseline="0" dirty="0" smtClean="0"/>
              <a:t> from the DHCP server. Discuss how different devices can be the DHCP server.</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r>
              <a:rPr lang="en-US" baseline="0" dirty="0" smtClean="0"/>
              <a:t> under which situations you might need to manually configure your TCP/IP information and discuss the drawbacks of manual configuration. The specific fields of the dialog box are discussed on the next slides.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Briefly</a:t>
            </a:r>
            <a:r>
              <a:rPr lang="en-US" baseline="0" dirty="0" smtClean="0"/>
              <a:t> explain IP addressing and what an IP address is used for and what the Subnet Mask is used for. Explain why the IP addresses and Subnet masks only contain numbers between 0-255 and what the Network portion of the address is and the host identifier portion. There is a substantial amount of TCP/IP information at the beginning of the chapter. You can explain as much or as little as needed depending on students’ background and course requirements.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Define the purpose of the Default Gateway and why it is only needed if your network is connected to the Internet or other networks. Define DNS and what it does. There is a substantial amount of TCP/IP information at the beginning of the chapter. You can explain as much or as little as needed depending on students’ background and course requirements.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28</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what </a:t>
            </a:r>
            <a:r>
              <a:rPr lang="en-US" dirty="0" err="1" smtClean="0"/>
              <a:t>Netsh</a:t>
            </a:r>
            <a:r>
              <a:rPr lang="en-US" dirty="0" smtClean="0"/>
              <a:t> is used for and what the example</a:t>
            </a:r>
            <a:r>
              <a:rPr lang="en-US" baseline="0" dirty="0" smtClean="0"/>
              <a:t> accomplishes.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that most computers use IPv6</a:t>
            </a:r>
            <a:r>
              <a:rPr lang="en-US" baseline="0" dirty="0" smtClean="0"/>
              <a:t> </a:t>
            </a:r>
            <a:r>
              <a:rPr lang="en-US" baseline="0" dirty="0" err="1" smtClean="0"/>
              <a:t>autoconfiguration</a:t>
            </a:r>
            <a:r>
              <a:rPr lang="en-US" baseline="0" dirty="0" smtClean="0"/>
              <a:t> or DHCP, so manual configuration is rarely necessary, although possible. Essentially the procedure is the same as IPv4.</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TextEdit="1"/>
          </p:cNvSpPr>
          <p:nvPr>
            <p:ph type="sldImg"/>
          </p:nvPr>
        </p:nvSpPr>
        <p:spPr bwMode="auto">
          <a:noFill/>
          <a:ln>
            <a:solidFill>
              <a:srgbClr val="000000"/>
            </a:solidFill>
            <a:miter lim="800000"/>
            <a:headEnd/>
            <a:tailEnd/>
          </a:ln>
        </p:spPr>
      </p:sp>
      <p:sp>
        <p:nvSpPr>
          <p:cNvPr id="39939" name="Rectangle 3"/>
          <p:cNvSpPr>
            <a:spLocks noGrp="1"/>
          </p:cNvSpPr>
          <p:nvPr>
            <p:ph type="body" idx="1"/>
          </p:nvPr>
        </p:nvSpPr>
        <p:spPr bwMode="auto">
          <a:noFill/>
        </p:spPr>
        <p:txBody>
          <a:bodyPr/>
          <a:lstStyle/>
          <a:p>
            <a:pPr eaLnBrk="1" hangingPunct="1"/>
            <a:r>
              <a:rPr lang="en-US" dirty="0" smtClean="0"/>
              <a:t>Outline the material you are going to cover in this lesson. Do not go into detail as each of these points will be expanded on in</a:t>
            </a:r>
            <a:r>
              <a:rPr lang="en-US" baseline="0" dirty="0" smtClean="0"/>
              <a:t> the lesson. You may also want to mention the Technology Skills that are being covered for the Certification exam also.</a:t>
            </a: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Windows 7 creates local area network connections automatically, but desktop technicians frequently have to create other types of connections manually, such as dial-up Internet connections.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31</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Network Map is an administration and diagnostics tool that displays a graphical map of the computers on the network and the connections between them</a:t>
            </a:r>
            <a:endParaRPr lang="en-CA"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Network Map is a tool that first appeared in Windows Vista, and is now included in all of the Windows operating systems. Network Map automatically compiles a graphical representation of the network, including icons representing the computers, printers, and other devices attached to it, and lines representing the connections between these elements. </a:t>
            </a:r>
            <a:endParaRPr lang="en-CA"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Network Map uses a protocol called Link Layer Topology Discovery (LLTD) to discover information about the network and the devices attached to it. LLTD devices called </a:t>
            </a:r>
            <a:r>
              <a:rPr lang="en-US" sz="1200" i="1" kern="1200" dirty="0" smtClean="0">
                <a:solidFill>
                  <a:schemeClr val="tx1"/>
                </a:solidFill>
                <a:latin typeface="+mn-lt"/>
                <a:ea typeface="+mn-ea"/>
                <a:cs typeface="+mn-cs"/>
              </a:rPr>
              <a:t>enumerators</a:t>
            </a:r>
            <a:r>
              <a:rPr lang="en-US" sz="1200" kern="1200" dirty="0" smtClean="0">
                <a:solidFill>
                  <a:schemeClr val="tx1"/>
                </a:solidFill>
                <a:latin typeface="+mn-lt"/>
                <a:ea typeface="+mn-ea"/>
                <a:cs typeface="+mn-cs"/>
              </a:rPr>
              <a:t> transmit requests for information over the network, and other computers, called </a:t>
            </a:r>
            <a:r>
              <a:rPr lang="en-US" sz="1200" i="1" kern="1200" dirty="0" smtClean="0">
                <a:solidFill>
                  <a:schemeClr val="tx1"/>
                </a:solidFill>
                <a:latin typeface="+mn-lt"/>
                <a:ea typeface="+mn-ea"/>
                <a:cs typeface="+mn-cs"/>
              </a:rPr>
              <a:t>responders</a:t>
            </a:r>
            <a:r>
              <a:rPr lang="en-US" sz="1200" kern="1200" dirty="0" smtClean="0">
                <a:solidFill>
                  <a:schemeClr val="tx1"/>
                </a:solidFill>
                <a:latin typeface="+mn-lt"/>
                <a:ea typeface="+mn-ea"/>
                <a:cs typeface="+mn-cs"/>
              </a:rPr>
              <a:t>, reply with the requested information. This protocol not only enables the computer to discover the existence of other systems on the network, it also tests the connections between them. </a:t>
            </a:r>
            <a:endParaRPr lang="en-CA" sz="1200" kern="1200" dirty="0" smtClean="0">
              <a:solidFill>
                <a:schemeClr val="tx1"/>
              </a:solidFill>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32</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Network and Sharing Center displays a summary map on its main window, but to display a complete map of the network, you must click the See full map link.</a:t>
            </a:r>
          </a:p>
          <a:p>
            <a:r>
              <a:rPr lang="en-US" sz="1200" kern="1200" dirty="0" smtClean="0">
                <a:solidFill>
                  <a:schemeClr val="tx1"/>
                </a:solidFill>
                <a:latin typeface="+mn-lt"/>
                <a:ea typeface="+mn-ea"/>
                <a:cs typeface="+mn-cs"/>
              </a:rPr>
              <a:t>From a security standpoint, it is not a good idea to allow just anyone to access a map of your network. As a result, when a Windows 7 computer is a member of a Windows domain, network mapping is disabled by the default group policy settings. To control network mapping with group policy, you must use the Group Policy Management Console </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33</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Network Map displays shows</a:t>
            </a:r>
            <a:r>
              <a:rPr lang="en-US" baseline="0" dirty="0" smtClean="0"/>
              <a:t> not only the existence of the devices on the network, but their status, and that of the connections between them. </a:t>
            </a:r>
            <a:r>
              <a:rPr lang="en-US" sz="1200" kern="1200" dirty="0" smtClean="0">
                <a:solidFill>
                  <a:schemeClr val="tx1"/>
                </a:solidFill>
                <a:latin typeface="+mn-lt"/>
                <a:ea typeface="+mn-ea"/>
                <a:cs typeface="+mn-cs"/>
              </a:rPr>
              <a:t>Improperly configured computers have yellow warning signs on their icons and non-functioning connections have red X’s on them. </a:t>
            </a:r>
            <a:endParaRPr lang="en-CA"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When a problem exists, clicking a warning icon launches Windows Network diagnostics. This utility attempts to automatically discover the cause of the problem and displays possible solutions.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34</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 through the problems that the Windows</a:t>
            </a:r>
            <a:r>
              <a:rPr lang="en-US" baseline="0" dirty="0" smtClean="0"/>
              <a:t> Network Diagnostic tools can diagnose. Note that the system will try to repair it if you select the link to tell it to do so. It will otherwise display a list of manual fixes that you can perform to address the problem.</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35</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Introduce each TCP/IP tool. They will be discussed further on the following slides.</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36</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Outline the purpose of the </a:t>
            </a:r>
            <a:r>
              <a:rPr lang="en-US" dirty="0" err="1" smtClean="0"/>
              <a:t>Ipconfig</a:t>
            </a:r>
            <a:r>
              <a:rPr lang="en-US" dirty="0" smtClean="0"/>
              <a:t> command and what the different switches</a:t>
            </a:r>
            <a:r>
              <a:rPr lang="en-US" baseline="0" dirty="0" smtClean="0"/>
              <a:t> do. If you cannot demonstrate, use the screen shot on the slide to help you explain the output of the command.</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37</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Using</a:t>
            </a:r>
            <a:r>
              <a:rPr lang="en-US" baseline="0" dirty="0" smtClean="0"/>
              <a:t> the description from the textbook, explain the purpose of ping. If you cannot demonstrate, use the screen shot to help you explain what happens when you use the command.</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38</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the </a:t>
            </a:r>
            <a:r>
              <a:rPr lang="en-US" dirty="0" err="1" smtClean="0"/>
              <a:t>tracert</a:t>
            </a:r>
            <a:r>
              <a:rPr lang="en-US" dirty="0" smtClean="0"/>
              <a:t> command. Refer to output in the textbook if you cannot demonstrate.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39</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the purpose of the </a:t>
            </a:r>
            <a:r>
              <a:rPr lang="en-US" dirty="0" err="1" smtClean="0"/>
              <a:t>nslookup</a:t>
            </a:r>
            <a:r>
              <a:rPr lang="en-US" dirty="0" smtClean="0"/>
              <a:t> command</a:t>
            </a:r>
            <a:r>
              <a:rPr lang="en-US" baseline="0" dirty="0" smtClean="0"/>
              <a:t> and give examples of what it might be used for. Use the screen shot on the slide if you cannot demonstrate.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40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Depending on your students’ background and the purpose of your</a:t>
            </a:r>
            <a:r>
              <a:rPr lang="en-US" baseline="0" dirty="0" smtClean="0"/>
              <a:t> course, you may want to spend time on the OSI Reference Model to help define networking before talking about networking with Windows 7. There is extensive information in the textbook to allow you to go into a lot or a little detail of the OSI Reference Model.</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the purpose of </a:t>
            </a:r>
            <a:r>
              <a:rPr lang="en-US" dirty="0" err="1" smtClean="0"/>
              <a:t>netstat</a:t>
            </a:r>
            <a:r>
              <a:rPr lang="en-US" dirty="0" smtClean="0"/>
              <a:t>.</a:t>
            </a:r>
            <a:r>
              <a:rPr lang="en-US" baseline="0" dirty="0" smtClean="0"/>
              <a:t> Explain what some of the switches mean. Use the screen shot on the slide if you cannot demonstrate.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41</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 how Windows 7 will automatically install the above components when a network</a:t>
            </a:r>
            <a:r>
              <a:rPr lang="en-US" baseline="0" dirty="0" smtClean="0"/>
              <a:t> interface adapter is detected on the computer during installation. Describe the purpose of each component.</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Network locations</a:t>
            </a:r>
            <a:r>
              <a:rPr lang="en-US" baseline="0" dirty="0" smtClean="0"/>
              <a:t> are combinations of network discovery and file sharing settings which determine how much access the workstation user will have to the network and how much access network users will have to the workstation. Describe each of the settings and when you would use each one.</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Describe</a:t>
            </a:r>
            <a:r>
              <a:rPr lang="en-US" baseline="0" dirty="0" smtClean="0"/>
              <a:t> the elements of the Network and Sharing Center</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Explain that this feature was introduced in Windows Vista. It is a simple way for non-technical users to change firewall settings</a:t>
            </a:r>
            <a:r>
              <a:rPr lang="en-US" baseline="0" dirty="0" smtClean="0"/>
              <a:t> by selecting simple configuration options. You need to understand how a firewall works in order to understand what Network Discovery is doing for you. </a:t>
            </a:r>
            <a:r>
              <a:rPr lang="en-CA" baseline="0" dirty="0" smtClean="0"/>
              <a:t>Describe the purpose of a Firewall and that its configuration can be extremely complex.</a:t>
            </a:r>
          </a:p>
          <a:p>
            <a:pPr marL="0" marR="0" indent="0" algn="l" defTabSz="914400" rtl="0" eaLnBrk="0" fontAlgn="base" latinLnBrk="0" hangingPunct="0">
              <a:lnSpc>
                <a:spcPct val="100000"/>
              </a:lnSpc>
              <a:spcBef>
                <a:spcPct val="30000"/>
              </a:spcBef>
              <a:spcAft>
                <a:spcPct val="0"/>
              </a:spcAft>
              <a:buClrTx/>
              <a:buSzTx/>
              <a:buFontTx/>
              <a:buNone/>
              <a:tabLst/>
              <a:defRPr/>
            </a:pP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Explain that this feature was introduced in Windows Vista. It is a simple way for non-technical users to change firewall settings</a:t>
            </a:r>
            <a:r>
              <a:rPr lang="en-US" baseline="0" dirty="0" smtClean="0"/>
              <a:t> by selecting simple configuration options. You need to understand how a firewall works in order to understand what Network Discovery is doing for you. </a:t>
            </a:r>
            <a:r>
              <a:rPr lang="en-CA" baseline="0" dirty="0" smtClean="0"/>
              <a:t>Describe the purpose of a Firewall and that its configuration can be extremely complex.</a:t>
            </a:r>
          </a:p>
          <a:p>
            <a:pPr marL="0" marR="0" indent="0" algn="l" defTabSz="914400" rtl="0" eaLnBrk="0" fontAlgn="base" latinLnBrk="0" hangingPunct="0">
              <a:lnSpc>
                <a:spcPct val="100000"/>
              </a:lnSpc>
              <a:spcBef>
                <a:spcPct val="30000"/>
              </a:spcBef>
              <a:spcAft>
                <a:spcPct val="0"/>
              </a:spcAft>
              <a:buClrTx/>
              <a:buSzTx/>
              <a:buFontTx/>
              <a:buNone/>
              <a:tabLst/>
              <a:defRPr/>
            </a:pP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19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Expand</a:t>
            </a:r>
            <a:r>
              <a:rPr lang="en-US" baseline="0" dirty="0" smtClean="0"/>
              <a:t> on what happens when Network Discovery is turned ON or OFF on a Windows 7 computer.</a:t>
            </a:r>
            <a:endParaRPr lang="en-CA" dirty="0"/>
          </a:p>
        </p:txBody>
      </p:sp>
      <p:sp>
        <p:nvSpPr>
          <p:cNvPr id="4" name="Slide Number Placeholder 3"/>
          <p:cNvSpPr>
            <a:spLocks noGrp="1"/>
          </p:cNvSpPr>
          <p:nvPr>
            <p:ph type="sldNum" sz="quarter" idx="10"/>
          </p:nvPr>
        </p:nvSpPr>
        <p:spPr/>
        <p:txBody>
          <a:bodyPr/>
          <a:lstStyle/>
          <a:p>
            <a:pPr>
              <a:defRPr/>
            </a:pPr>
            <a:fld id="{CA86B332-F6A5-4793-98FA-61B9EDB8547C}" type="slidenum">
              <a:rPr lang="en-US" smtClean="0"/>
              <a:pPr>
                <a:defRPr/>
              </a:pPr>
              <a:t>20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6A4DF22-487D-4160-A7CF-DB30A6BF380B}" type="datetimeFigureOut">
              <a:rPr lang="en-US"/>
              <a:pPr>
                <a:defRPr/>
              </a:pPr>
              <a:t>1/15/2012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9F499B5-F26A-45DE-BDAE-0145FADDDF5F}"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500CECF-F56E-480F-806A-1942E59F71DF}" type="datetimeFigureOut">
              <a:rPr lang="en-US"/>
              <a:pPr>
                <a:defRPr/>
              </a:pPr>
              <a:t>1/15/2012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7A0E4B4-3331-4CF0-95D6-A9E19F28CC1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928BE2C-F970-41FB-8B6C-27009B26EAF3}" type="datetimeFigureOut">
              <a:rPr lang="en-US"/>
              <a:pPr>
                <a:defRPr/>
              </a:pPr>
              <a:t>1/15/2012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559A37D-1430-4EDF-A520-300CB2A3F2C4}"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447800"/>
            <a:ext cx="8229600" cy="50292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57E96A58-22BD-4182-B658-23B96915FA56}" type="datetimeFigureOut">
              <a:rPr lang="en-US"/>
              <a:pPr>
                <a:defRPr/>
              </a:pPr>
              <a:t>1/15/2012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7D8376A-A13F-4293-BD6F-4A4747612316}"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96739B3-92E8-415F-9094-378CB5296A64}" type="datetimeFigureOut">
              <a:rPr lang="en-US"/>
              <a:pPr>
                <a:defRPr/>
              </a:pPr>
              <a:t>1/15/2012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AC2A84C-9877-476A-BCD1-A9B29F66429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50D0CAE7-6163-4256-B26C-3682EAF83B4A}" type="datetimeFigureOut">
              <a:rPr lang="en-US"/>
              <a:pPr>
                <a:defRPr/>
              </a:pPr>
              <a:t>1/15/2012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14A76E3-F1C2-4988-AE12-A8268C2612D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478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D1F12823-1174-4A0A-8E4E-04EB112C68DA}" type="datetimeFigureOut">
              <a:rPr lang="en-US"/>
              <a:pPr>
                <a:defRPr/>
              </a:pPr>
              <a:t>1/15/2012</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062F053-3CF7-485B-A345-814D7F79C3D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211BF181-AB02-468D-BA3F-E85592D53B61}" type="datetimeFigureOut">
              <a:rPr lang="en-US"/>
              <a:pPr>
                <a:defRPr/>
              </a:pPr>
              <a:t>1/15/2012</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F998EC96-FA35-49CE-A69A-A051A946AA40}"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09841489-B859-45FB-87A7-2972B42DAF2B}" type="datetimeFigureOut">
              <a:rPr lang="en-US"/>
              <a:pPr>
                <a:defRPr/>
              </a:pPr>
              <a:t>1/15/2012</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C3DFDF68-D10C-4FD2-9858-568ED57D8686}"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AA77222-88EA-4506-95B4-FCB885EFBC35}" type="datetimeFigureOut">
              <a:rPr lang="en-US"/>
              <a:pPr>
                <a:defRPr/>
              </a:pPr>
              <a:t>1/15/2012</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A94537AB-D698-4754-8A30-040B187252A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37A64AC-4122-4A19-8326-E3D6B8A144D1}" type="datetimeFigureOut">
              <a:rPr lang="en-US"/>
              <a:pPr>
                <a:defRPr/>
              </a:pPr>
              <a:t>1/15/2012</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453303D-C728-42D3-8C79-198D9ED09AF8}"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4A0802C-9091-4D9D-8164-B6235F710CE3}" type="datetimeFigureOut">
              <a:rPr lang="en-US"/>
              <a:pPr>
                <a:defRPr/>
              </a:pPr>
              <a:t>1/15/2012</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18EF006-13A8-429B-A1E2-830F3D8D78F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DECDCB"/>
        </a:solidFill>
        <a:effectLst/>
      </p:bgPr>
    </p:bg>
    <p:spTree>
      <p:nvGrpSpPr>
        <p:cNvPr id="1" name=""/>
        <p:cNvGrpSpPr/>
        <p:nvPr/>
      </p:nvGrpSpPr>
      <p:grpSpPr>
        <a:xfrm>
          <a:off x="0" y="0"/>
          <a:ext cx="0" cy="0"/>
          <a:chOff x="0" y="0"/>
          <a:chExt cx="0" cy="0"/>
        </a:xfrm>
      </p:grpSpPr>
      <p:sp>
        <p:nvSpPr>
          <p:cNvPr id="7" name="Rounded Rectangle 6"/>
          <p:cNvSpPr/>
          <p:nvPr userDrawn="1"/>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Rounded Rectangle 8"/>
          <p:cNvSpPr/>
          <p:nvPr userDrawn="1"/>
        </p:nvSpPr>
        <p:spPr>
          <a:xfrm>
            <a:off x="418596" y="435546"/>
            <a:ext cx="8306809" cy="603387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030" name="Straight Connector 7"/>
          <p:cNvCxnSpPr>
            <a:cxnSpLocks noChangeShapeType="1"/>
          </p:cNvCxnSpPr>
          <p:nvPr userDrawn="1"/>
        </p:nvCxnSpPr>
        <p:spPr bwMode="auto">
          <a:xfrm>
            <a:off x="533400" y="1447800"/>
            <a:ext cx="8077200" cy="1588"/>
          </a:xfrm>
          <a:prstGeom prst="line">
            <a:avLst/>
          </a:prstGeom>
          <a:noFill/>
          <a:ln w="57150" algn="ctr">
            <a:solidFill>
              <a:srgbClr val="000080"/>
            </a:solidFill>
            <a:round/>
            <a:headEnd/>
            <a:tailEnd/>
          </a:ln>
        </p:spPr>
      </p:cxnSp>
      <p:sp>
        <p:nvSpPr>
          <p:cNvPr id="149506" name="Rectangle 2"/>
          <p:cNvSpPr>
            <a:spLocks noGrp="1" noChangeArrowheads="1"/>
          </p:cNvSpPr>
          <p:nvPr>
            <p:ph type="title"/>
          </p:nvPr>
        </p:nvSpPr>
        <p:spPr bwMode="auto">
          <a:xfrm>
            <a:off x="457200" y="457200"/>
            <a:ext cx="8229600" cy="914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2" name="Rectangle 3"/>
          <p:cNvSpPr>
            <a:spLocks noGrp="1" noChangeArrowheads="1"/>
          </p:cNvSpPr>
          <p:nvPr>
            <p:ph type="body" idx="1"/>
          </p:nvPr>
        </p:nvSpPr>
        <p:spPr bwMode="auto">
          <a:xfrm>
            <a:off x="457200" y="14478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4950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a:lvl1pPr>
          </a:lstStyle>
          <a:p>
            <a:pPr>
              <a:defRPr/>
            </a:pPr>
            <a:fld id="{C5D6DF97-E2FD-4ABA-93DB-76E431F57BE6}" type="datetimeFigureOut">
              <a:rPr lang="en-US"/>
              <a:pPr>
                <a:defRPr/>
              </a:pPr>
              <a:t>1/15/2012</a:t>
            </a:fld>
            <a:endParaRPr lang="en-US" dirty="0"/>
          </a:p>
        </p:txBody>
      </p:sp>
      <p:sp>
        <p:nvSpPr>
          <p:cNvPr id="14950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vl1pPr>
          </a:lstStyle>
          <a:p>
            <a:pPr>
              <a:defRPr/>
            </a:pPr>
            <a:endParaRPr lang="en-US" dirty="0"/>
          </a:p>
        </p:txBody>
      </p:sp>
      <p:sp>
        <p:nvSpPr>
          <p:cNvPr id="14951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vl1pPr>
          </a:lstStyle>
          <a:p>
            <a:pPr>
              <a:defRPr/>
            </a:pPr>
            <a:fld id="{6535FB20-7BA0-4A96-9DA9-B9F9BA554E3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 id="2147484062" r:id="rId12"/>
  </p:sldLayoutIdLst>
  <p:txStyles>
    <p:titleStyle>
      <a:lvl1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2pPr>
      <a:lvl3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3pPr>
      <a:lvl4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4pPr>
      <a:lvl5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5pPr>
      <a:lvl6pPr marL="457200" algn="l" rtl="0" fontAlgn="base">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6pPr>
      <a:lvl7pPr marL="914400" algn="l" rtl="0" fontAlgn="base">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7pPr>
      <a:lvl8pPr marL="1371600" algn="l" rtl="0" fontAlgn="base">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8pPr>
      <a:lvl9pPr marL="1828800" algn="l" rtl="0" fontAlgn="base">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9pPr>
    </p:titleStyle>
    <p:bodyStyle>
      <a:lvl1pPr marL="342900" indent="-342900" algn="l" rtl="0" eaLnBrk="0" fontAlgn="base" hangingPunct="0">
        <a:spcBef>
          <a:spcPct val="20000"/>
        </a:spcBef>
        <a:spcAft>
          <a:spcPct val="0"/>
        </a:spcAft>
        <a:buClr>
          <a:srgbClr val="0000CC"/>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00CC"/>
        </a:buClr>
        <a:buChar char="–"/>
        <a:defRPr sz="3000">
          <a:solidFill>
            <a:schemeClr val="tx1"/>
          </a:solidFill>
          <a:latin typeface="+mn-lt"/>
        </a:defRPr>
      </a:lvl2pPr>
      <a:lvl3pPr marL="1143000" indent="-228600" algn="l" rtl="0" eaLnBrk="0" fontAlgn="base" hangingPunct="0">
        <a:spcBef>
          <a:spcPct val="20000"/>
        </a:spcBef>
        <a:spcAft>
          <a:spcPct val="0"/>
        </a:spcAft>
        <a:buClr>
          <a:schemeClr val="tx1"/>
        </a:buClr>
        <a:buChar char="•"/>
        <a:defRPr sz="2800">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har char="»"/>
        <a:defRPr sz="2000" b="1">
          <a:solidFill>
            <a:schemeClr val="tx1"/>
          </a:solidFill>
          <a:latin typeface="+mn-lt"/>
        </a:defRPr>
      </a:lvl5pPr>
      <a:lvl6pPr marL="2514600" indent="-228600" algn="l" rtl="0" fontAlgn="base">
        <a:spcBef>
          <a:spcPct val="20000"/>
        </a:spcBef>
        <a:spcAft>
          <a:spcPct val="0"/>
        </a:spcAft>
        <a:buChar char="»"/>
        <a:defRPr sz="2000" b="1">
          <a:solidFill>
            <a:schemeClr val="tx1"/>
          </a:solidFill>
          <a:latin typeface="+mn-lt"/>
        </a:defRPr>
      </a:lvl6pPr>
      <a:lvl7pPr marL="2971800" indent="-228600" algn="l" rtl="0" fontAlgn="base">
        <a:spcBef>
          <a:spcPct val="20000"/>
        </a:spcBef>
        <a:spcAft>
          <a:spcPct val="0"/>
        </a:spcAft>
        <a:buChar char="»"/>
        <a:defRPr sz="2000" b="1">
          <a:solidFill>
            <a:schemeClr val="tx1"/>
          </a:solidFill>
          <a:latin typeface="+mn-lt"/>
        </a:defRPr>
      </a:lvl7pPr>
      <a:lvl8pPr marL="3429000" indent="-228600" algn="l" rtl="0" fontAlgn="base">
        <a:spcBef>
          <a:spcPct val="20000"/>
        </a:spcBef>
        <a:spcAft>
          <a:spcPct val="0"/>
        </a:spcAft>
        <a:buChar char="»"/>
        <a:defRPr sz="2000" b="1">
          <a:solidFill>
            <a:schemeClr val="tx1"/>
          </a:solidFill>
          <a:latin typeface="+mn-lt"/>
        </a:defRPr>
      </a:lvl8pPr>
      <a:lvl9pPr marL="3886200" indent="-228600" algn="l" rtl="0" fontAlgn="base">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ounded Rectangle 6"/>
          <p:cNvSpPr/>
          <p:nvPr/>
        </p:nvSpPr>
        <p:spPr>
          <a:xfrm>
            <a:off x="304800" y="1452563"/>
            <a:ext cx="8532813" cy="3043237"/>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Rounded Rectangle 8"/>
          <p:cNvSpPr/>
          <p:nvPr/>
        </p:nvSpPr>
        <p:spPr>
          <a:xfrm>
            <a:off x="418596" y="1528074"/>
            <a:ext cx="8306809" cy="2889482"/>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ctrTitle" idx="4294967295"/>
          </p:nvPr>
        </p:nvSpPr>
        <p:spPr>
          <a:xfrm>
            <a:off x="0" y="2286000"/>
            <a:ext cx="8534400" cy="898525"/>
          </a:xfrm>
        </p:spPr>
        <p:txBody>
          <a:bodyPr lIns="45720" rIns="45720">
            <a:normAutofit/>
          </a:bodyPr>
          <a:lstStyle/>
          <a:p>
            <a:pPr algn="r" eaLnBrk="1" hangingPunct="1">
              <a:defRPr/>
            </a:pPr>
            <a:r>
              <a:rPr lang="en-US" sz="4200" dirty="0" smtClean="0"/>
              <a:t>Connecting to a Network</a:t>
            </a:r>
          </a:p>
        </p:txBody>
      </p:sp>
      <p:sp>
        <p:nvSpPr>
          <p:cNvPr id="2055" name="Subtitle 2"/>
          <p:cNvSpPr>
            <a:spLocks noGrp="1"/>
          </p:cNvSpPr>
          <p:nvPr>
            <p:ph type="body" idx="1"/>
          </p:nvPr>
        </p:nvSpPr>
        <p:spPr>
          <a:xfrm>
            <a:off x="304800" y="3124200"/>
            <a:ext cx="8183563" cy="1066800"/>
          </a:xfrm>
        </p:spPr>
        <p:txBody>
          <a:bodyPr lIns="182880" tIns="0"/>
          <a:lstStyle/>
          <a:p>
            <a:pPr marL="36513" indent="0" algn="r" eaLnBrk="1" hangingPunct="1">
              <a:spcBef>
                <a:spcPct val="0"/>
              </a:spcBef>
              <a:buFontTx/>
              <a:buNone/>
            </a:pPr>
            <a:r>
              <a:rPr lang="en-US" sz="2800" dirty="0" smtClean="0"/>
              <a:t>Lesson 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Transport Layer</a:t>
            </a:r>
            <a:endParaRPr lang="en-US" dirty="0"/>
          </a:p>
        </p:txBody>
      </p:sp>
      <p:sp>
        <p:nvSpPr>
          <p:cNvPr id="3" name="Content Placeholder 2"/>
          <p:cNvSpPr>
            <a:spLocks noGrp="1"/>
          </p:cNvSpPr>
          <p:nvPr>
            <p:ph idx="1"/>
          </p:nvPr>
        </p:nvSpPr>
        <p:spPr/>
        <p:txBody>
          <a:bodyPr/>
          <a:lstStyle/>
          <a:p>
            <a:r>
              <a:rPr lang="en-US" dirty="0" smtClean="0"/>
              <a:t>Two types of protocols that operate at the transport layers</a:t>
            </a:r>
          </a:p>
          <a:p>
            <a:pPr lvl="1"/>
            <a:r>
              <a:rPr lang="en-US" dirty="0" smtClean="0"/>
              <a:t>TCP a connection-oriented Protocol</a:t>
            </a:r>
          </a:p>
          <a:p>
            <a:pPr lvl="1"/>
            <a:r>
              <a:rPr lang="en-US" dirty="0" smtClean="0"/>
              <a:t>UDP a connectionless protocol</a:t>
            </a:r>
          </a:p>
          <a:p>
            <a:r>
              <a:rPr lang="en-US" dirty="0" smtClean="0"/>
              <a:t>transport layer protocols are concerned with </a:t>
            </a:r>
            <a:r>
              <a:rPr lang="en-US" dirty="0" err="1" smtClean="0"/>
              <a:t>idenifiing</a:t>
            </a:r>
            <a:r>
              <a:rPr lang="en-US" dirty="0" smtClean="0"/>
              <a:t> the applications that created the packet and to which the packet will ultimately be delivered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Transport Layer (cont.)</a:t>
            </a:r>
            <a:endParaRPr lang="en-US" dirty="0"/>
          </a:p>
        </p:txBody>
      </p:sp>
      <p:sp>
        <p:nvSpPr>
          <p:cNvPr id="3" name="Content Placeholder 2"/>
          <p:cNvSpPr>
            <a:spLocks noGrp="1"/>
          </p:cNvSpPr>
          <p:nvPr>
            <p:ph idx="1"/>
          </p:nvPr>
        </p:nvSpPr>
        <p:spPr/>
        <p:txBody>
          <a:bodyPr/>
          <a:lstStyle/>
          <a:p>
            <a:r>
              <a:rPr lang="en-US" dirty="0" smtClean="0"/>
              <a:t>The header in the Transport layer use ports to identify specific applications running on the system</a:t>
            </a:r>
          </a:p>
          <a:p>
            <a:r>
              <a:rPr lang="en-US" dirty="0" smtClean="0"/>
              <a:t>the combination of an IP address and a port number is called a socket</a:t>
            </a:r>
          </a:p>
          <a:p>
            <a:r>
              <a:rPr lang="en-US" dirty="0" smtClean="0"/>
              <a:t>the standard port number for the Hypertext Transfer Protocol (HTTP), the application layer protocol used for web communications, is 80</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Layer</a:t>
            </a:r>
            <a:endParaRPr lang="en-US" dirty="0"/>
          </a:p>
        </p:txBody>
      </p:sp>
      <p:sp>
        <p:nvSpPr>
          <p:cNvPr id="3" name="Content Placeholder 2"/>
          <p:cNvSpPr>
            <a:spLocks noGrp="1"/>
          </p:cNvSpPr>
          <p:nvPr>
            <p:ph idx="1"/>
          </p:nvPr>
        </p:nvSpPr>
        <p:spPr/>
        <p:txBody>
          <a:bodyPr/>
          <a:lstStyle/>
          <a:p>
            <a:r>
              <a:rPr lang="en-US" dirty="0" smtClean="0"/>
              <a:t>Control "sessions", which are logical connections between network devices</a:t>
            </a:r>
          </a:p>
          <a:p>
            <a:r>
              <a:rPr lang="en-US" dirty="0" smtClean="0"/>
              <a:t>A session consists of a dialog, or data communications conversation, and can be</a:t>
            </a:r>
          </a:p>
          <a:p>
            <a:pPr lvl="1"/>
            <a:r>
              <a:rPr lang="en-US" dirty="0" smtClean="0"/>
              <a:t>simplex (one-way)</a:t>
            </a:r>
          </a:p>
          <a:p>
            <a:pPr lvl="1"/>
            <a:r>
              <a:rPr lang="en-US" dirty="0" smtClean="0"/>
              <a:t>half-duplex (alternate)</a:t>
            </a:r>
          </a:p>
          <a:p>
            <a:pPr lvl="1"/>
            <a:r>
              <a:rPr lang="en-US" dirty="0" smtClean="0"/>
              <a:t>full-duplex (bi-directional)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Layer</a:t>
            </a:r>
            <a:endParaRPr lang="en-US" dirty="0"/>
          </a:p>
        </p:txBody>
      </p:sp>
      <p:sp>
        <p:nvSpPr>
          <p:cNvPr id="3" name="Content Placeholder 2"/>
          <p:cNvSpPr>
            <a:spLocks noGrp="1"/>
          </p:cNvSpPr>
          <p:nvPr>
            <p:ph idx="1"/>
          </p:nvPr>
        </p:nvSpPr>
        <p:spPr/>
        <p:txBody>
          <a:bodyPr/>
          <a:lstStyle/>
          <a:p>
            <a:r>
              <a:rPr lang="en-US" dirty="0" smtClean="0"/>
              <a:t>Ensures that information sent by the application layer of one system will be readable by the application layer of another system</a:t>
            </a:r>
          </a:p>
          <a:p>
            <a:r>
              <a:rPr lang="en-US" dirty="0" smtClean="0"/>
              <a:t>Provides a common format for transmitting data across various systems, so that data can be understood, regardless of the types of machines involved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Layer</a:t>
            </a:r>
            <a:endParaRPr lang="en-US" dirty="0"/>
          </a:p>
        </p:txBody>
      </p:sp>
      <p:sp>
        <p:nvSpPr>
          <p:cNvPr id="3" name="Content Placeholder 2"/>
          <p:cNvSpPr>
            <a:spLocks noGrp="1"/>
          </p:cNvSpPr>
          <p:nvPr>
            <p:ph idx="1"/>
          </p:nvPr>
        </p:nvSpPr>
        <p:spPr/>
        <p:txBody>
          <a:bodyPr/>
          <a:lstStyle/>
          <a:p>
            <a:r>
              <a:rPr lang="en-US" sz="2800" dirty="0" smtClean="0"/>
              <a:t>Provides services to application programs outside the scope of the OSI model</a:t>
            </a:r>
          </a:p>
          <a:p>
            <a:r>
              <a:rPr lang="en-US" sz="2800" dirty="0" smtClean="0"/>
              <a:t>Services are often part of the application process services include;</a:t>
            </a:r>
          </a:p>
          <a:p>
            <a:pPr lvl="1"/>
            <a:r>
              <a:rPr lang="en-US" sz="2400" dirty="0" smtClean="0"/>
              <a:t>synchronizes the sending and receiving applications</a:t>
            </a:r>
          </a:p>
          <a:p>
            <a:pPr lvl="1"/>
            <a:r>
              <a:rPr lang="en-US" sz="2400" dirty="0" smtClean="0"/>
              <a:t>establishes agreement on procedures for error recovery and control of data integrity</a:t>
            </a:r>
          </a:p>
          <a:p>
            <a:pPr lvl="1"/>
            <a:r>
              <a:rPr lang="en-US" sz="2400" dirty="0" smtClean="0"/>
              <a:t>determines whether sufficient resources for the intended communications exist</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Installing Network Support</a:t>
            </a:r>
            <a:endParaRPr lang="en-CA" dirty="0"/>
          </a:p>
        </p:txBody>
      </p:sp>
      <p:sp>
        <p:nvSpPr>
          <p:cNvPr id="3" name="Content Placeholder 2"/>
          <p:cNvSpPr>
            <a:spLocks noGrp="1"/>
          </p:cNvSpPr>
          <p:nvPr>
            <p:ph idx="1"/>
          </p:nvPr>
        </p:nvSpPr>
        <p:spPr/>
        <p:txBody>
          <a:bodyPr/>
          <a:lstStyle/>
          <a:p>
            <a:r>
              <a:rPr lang="en-US" dirty="0" smtClean="0"/>
              <a:t>Default networking components installed:</a:t>
            </a:r>
          </a:p>
          <a:p>
            <a:pPr lvl="1"/>
            <a:r>
              <a:rPr lang="en-US" dirty="0" smtClean="0"/>
              <a:t>Client for Microsoft Networks</a:t>
            </a:r>
          </a:p>
          <a:p>
            <a:pPr lvl="1"/>
            <a:r>
              <a:rPr lang="en-US" dirty="0" smtClean="0"/>
              <a:t>QOS Packet Scheduler</a:t>
            </a:r>
          </a:p>
          <a:p>
            <a:pPr lvl="1"/>
            <a:r>
              <a:rPr lang="en-US" dirty="0" smtClean="0"/>
              <a:t>File and Printer Sharing for Microsoft Networks</a:t>
            </a:r>
          </a:p>
          <a:p>
            <a:pPr lvl="1"/>
            <a:r>
              <a:rPr lang="en-US" dirty="0" smtClean="0"/>
              <a:t>Internet Protocol Version 6 (TCP/IPv6)</a:t>
            </a:r>
          </a:p>
          <a:p>
            <a:pPr lvl="1"/>
            <a:r>
              <a:rPr lang="en-US" dirty="0" smtClean="0"/>
              <a:t>Internet Protocol Version 4 (TCP/IPv4)</a:t>
            </a:r>
          </a:p>
          <a:p>
            <a:pPr lvl="1"/>
            <a:r>
              <a:rPr lang="en-US" dirty="0" smtClean="0"/>
              <a:t>Link Layer Topology Discovery I/O Driver and Link Layer Topology Discovery Responder</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Locations</a:t>
            </a:r>
            <a:endParaRPr lang="en-CA" dirty="0"/>
          </a:p>
        </p:txBody>
      </p:sp>
      <p:sp>
        <p:nvSpPr>
          <p:cNvPr id="3" name="Content Placeholder 2"/>
          <p:cNvSpPr>
            <a:spLocks noGrp="1"/>
          </p:cNvSpPr>
          <p:nvPr>
            <p:ph idx="1"/>
          </p:nvPr>
        </p:nvSpPr>
        <p:spPr/>
        <p:txBody>
          <a:bodyPr/>
          <a:lstStyle/>
          <a:p>
            <a:r>
              <a:rPr lang="en-US" dirty="0" smtClean="0"/>
              <a:t>Home</a:t>
            </a:r>
          </a:p>
          <a:p>
            <a:r>
              <a:rPr lang="en-US" dirty="0" smtClean="0"/>
              <a:t>Work</a:t>
            </a:r>
          </a:p>
          <a:p>
            <a:r>
              <a:rPr lang="en-US" dirty="0" smtClean="0"/>
              <a:t>Public</a:t>
            </a:r>
          </a:p>
          <a:p>
            <a:r>
              <a:rPr lang="en-US" dirty="0" smtClean="0"/>
              <a:t>Domain</a:t>
            </a:r>
            <a:endParaRPr lang="en-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Network and Sharing Center</a:t>
            </a:r>
            <a:endParaRPr lang="en-CA" dirty="0"/>
          </a:p>
        </p:txBody>
      </p:sp>
      <p:grpSp>
        <p:nvGrpSpPr>
          <p:cNvPr id="15" name="Group 14"/>
          <p:cNvGrpSpPr/>
          <p:nvPr/>
        </p:nvGrpSpPr>
        <p:grpSpPr>
          <a:xfrm>
            <a:off x="533400" y="1866900"/>
            <a:ext cx="8207819" cy="4585275"/>
            <a:chOff x="533400" y="1866900"/>
            <a:chExt cx="8207819" cy="4585275"/>
          </a:xfrm>
        </p:grpSpPr>
        <p:pic>
          <p:nvPicPr>
            <p:cNvPr id="2050" name="Picture 2"/>
            <p:cNvPicPr>
              <a:picLocks noChangeAspect="1" noChangeArrowheads="1"/>
            </p:cNvPicPr>
            <p:nvPr/>
          </p:nvPicPr>
          <p:blipFill>
            <a:blip r:embed="rId3" cstate="print"/>
            <a:srcRect/>
            <a:stretch>
              <a:fillRect/>
            </a:stretch>
          </p:blipFill>
          <p:spPr bwMode="auto">
            <a:xfrm>
              <a:off x="1752600" y="1866900"/>
              <a:ext cx="5429250" cy="4076700"/>
            </a:xfrm>
            <a:prstGeom prst="rect">
              <a:avLst/>
            </a:prstGeom>
            <a:noFill/>
            <a:ln w="9525">
              <a:noFill/>
              <a:miter lim="800000"/>
              <a:headEnd/>
              <a:tailEnd/>
            </a:ln>
            <a:effectLst/>
          </p:spPr>
        </p:pic>
        <p:sp>
          <p:nvSpPr>
            <p:cNvPr id="5" name="TextBox 4"/>
            <p:cNvSpPr txBox="1"/>
            <p:nvPr/>
          </p:nvSpPr>
          <p:spPr>
            <a:xfrm>
              <a:off x="533400" y="3124200"/>
              <a:ext cx="982641" cy="338554"/>
            </a:xfrm>
            <a:prstGeom prst="rect">
              <a:avLst/>
            </a:prstGeom>
            <a:solidFill>
              <a:srgbClr val="0000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rtlCol="0">
              <a:spAutoFit/>
            </a:bodyPr>
            <a:lstStyle/>
            <a:p>
              <a:pPr algn="ctr"/>
              <a:r>
                <a:rPr lang="en-US" sz="1600" dirty="0" smtClean="0">
                  <a:solidFill>
                    <a:schemeClr val="bg1"/>
                  </a:solidFill>
                </a:rPr>
                <a:t>Task List</a:t>
              </a:r>
              <a:endParaRPr lang="en-CA" sz="1600" dirty="0">
                <a:solidFill>
                  <a:schemeClr val="bg1"/>
                </a:solidFill>
              </a:endParaRPr>
            </a:p>
          </p:txBody>
        </p:sp>
        <p:sp>
          <p:nvSpPr>
            <p:cNvPr id="6" name="TextBox 5"/>
            <p:cNvSpPr txBox="1"/>
            <p:nvPr/>
          </p:nvSpPr>
          <p:spPr>
            <a:xfrm>
              <a:off x="7239000" y="2286000"/>
              <a:ext cx="1393330" cy="584775"/>
            </a:xfrm>
            <a:prstGeom prst="rect">
              <a:avLst/>
            </a:prstGeom>
            <a:solidFill>
              <a:srgbClr val="0000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rtlCol="0">
              <a:spAutoFit/>
            </a:bodyPr>
            <a:lstStyle/>
            <a:p>
              <a:pPr algn="ctr"/>
              <a:r>
                <a:rPr lang="en-US" sz="1600" dirty="0" smtClean="0">
                  <a:solidFill>
                    <a:schemeClr val="bg1"/>
                  </a:solidFill>
                </a:rPr>
                <a:t>Summary</a:t>
              </a:r>
              <a:br>
                <a:rPr lang="en-US" sz="1600" dirty="0" smtClean="0">
                  <a:solidFill>
                    <a:schemeClr val="bg1"/>
                  </a:solidFill>
                </a:rPr>
              </a:br>
              <a:r>
                <a:rPr lang="en-US" sz="1600" dirty="0" smtClean="0">
                  <a:solidFill>
                    <a:schemeClr val="bg1"/>
                  </a:solidFill>
                </a:rPr>
                <a:t>Network Map</a:t>
              </a:r>
              <a:endParaRPr lang="en-CA" sz="1600" dirty="0">
                <a:solidFill>
                  <a:schemeClr val="bg1"/>
                </a:solidFill>
              </a:endParaRPr>
            </a:p>
          </p:txBody>
        </p:sp>
        <p:sp>
          <p:nvSpPr>
            <p:cNvPr id="7" name="TextBox 6"/>
            <p:cNvSpPr txBox="1"/>
            <p:nvPr/>
          </p:nvSpPr>
          <p:spPr>
            <a:xfrm>
              <a:off x="7086600" y="3124200"/>
              <a:ext cx="1654619" cy="584775"/>
            </a:xfrm>
            <a:prstGeom prst="rect">
              <a:avLst/>
            </a:prstGeom>
            <a:solidFill>
              <a:srgbClr val="0000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rtlCol="0">
              <a:spAutoFit/>
            </a:bodyPr>
            <a:lstStyle/>
            <a:p>
              <a:pPr algn="ctr"/>
              <a:r>
                <a:rPr lang="en-US" sz="1600" dirty="0" smtClean="0">
                  <a:solidFill>
                    <a:schemeClr val="bg1"/>
                  </a:solidFill>
                </a:rPr>
                <a:t>View Your</a:t>
              </a:r>
              <a:br>
                <a:rPr lang="en-US" sz="1600" dirty="0" smtClean="0">
                  <a:solidFill>
                    <a:schemeClr val="bg1"/>
                  </a:solidFill>
                </a:rPr>
              </a:br>
              <a:r>
                <a:rPr lang="en-US" sz="1600" dirty="0" smtClean="0">
                  <a:solidFill>
                    <a:schemeClr val="bg1"/>
                  </a:solidFill>
                </a:rPr>
                <a:t>Active Networks</a:t>
              </a:r>
              <a:endParaRPr lang="en-CA" sz="1600" dirty="0">
                <a:solidFill>
                  <a:schemeClr val="bg1"/>
                </a:solidFill>
              </a:endParaRPr>
            </a:p>
          </p:txBody>
        </p:sp>
        <p:sp>
          <p:nvSpPr>
            <p:cNvPr id="8" name="TextBox 7"/>
            <p:cNvSpPr txBox="1"/>
            <p:nvPr/>
          </p:nvSpPr>
          <p:spPr>
            <a:xfrm>
              <a:off x="6629400" y="5867400"/>
              <a:ext cx="2007280" cy="584775"/>
            </a:xfrm>
            <a:prstGeom prst="rect">
              <a:avLst/>
            </a:prstGeom>
            <a:solidFill>
              <a:srgbClr val="0000CC"/>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rtlCol="0">
              <a:spAutoFit/>
            </a:bodyPr>
            <a:lstStyle/>
            <a:p>
              <a:pPr algn="ctr"/>
              <a:r>
                <a:rPr lang="en-US" sz="1600" dirty="0" smtClean="0">
                  <a:solidFill>
                    <a:schemeClr val="bg1"/>
                  </a:solidFill>
                </a:rPr>
                <a:t>Change Your</a:t>
              </a:r>
              <a:br>
                <a:rPr lang="en-US" sz="1600" dirty="0" smtClean="0">
                  <a:solidFill>
                    <a:schemeClr val="bg1"/>
                  </a:solidFill>
                </a:rPr>
              </a:br>
              <a:r>
                <a:rPr lang="en-US" sz="1600" dirty="0" smtClean="0">
                  <a:solidFill>
                    <a:schemeClr val="bg1"/>
                  </a:solidFill>
                </a:rPr>
                <a:t>Networking Settings</a:t>
              </a:r>
              <a:endParaRPr lang="en-CA" sz="1600" dirty="0">
                <a:solidFill>
                  <a:schemeClr val="bg1"/>
                </a:solidFill>
              </a:endParaRPr>
            </a:p>
          </p:txBody>
        </p:sp>
        <p:cxnSp>
          <p:nvCxnSpPr>
            <p:cNvPr id="14" name="Straight Arrow Connector 13"/>
            <p:cNvCxnSpPr/>
            <p:nvPr/>
          </p:nvCxnSpPr>
          <p:spPr bwMode="auto">
            <a:xfrm rot="10800000">
              <a:off x="5562600" y="5105400"/>
              <a:ext cx="1066800" cy="762000"/>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cxnSp>
          <p:nvCxnSpPr>
            <p:cNvPr id="18" name="Straight Arrow Connector 17"/>
            <p:cNvCxnSpPr>
              <a:stCxn id="7" idx="1"/>
            </p:cNvCxnSpPr>
            <p:nvPr/>
          </p:nvCxnSpPr>
          <p:spPr bwMode="auto">
            <a:xfrm rot="10800000">
              <a:off x="5486400" y="3200400"/>
              <a:ext cx="1600200" cy="216188"/>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cxnSp>
          <p:nvCxnSpPr>
            <p:cNvPr id="20" name="Straight Arrow Connector 19"/>
            <p:cNvCxnSpPr>
              <a:stCxn id="6" idx="1"/>
            </p:cNvCxnSpPr>
            <p:nvPr/>
          </p:nvCxnSpPr>
          <p:spPr bwMode="auto">
            <a:xfrm rot="10800000" flipV="1">
              <a:off x="6172200" y="2578388"/>
              <a:ext cx="1066800" cy="12412"/>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cxnSp>
          <p:nvCxnSpPr>
            <p:cNvPr id="22" name="Straight Arrow Connector 21"/>
            <p:cNvCxnSpPr/>
            <p:nvPr/>
          </p:nvCxnSpPr>
          <p:spPr bwMode="auto">
            <a:xfrm flipV="1">
              <a:off x="1524000" y="2971800"/>
              <a:ext cx="533400" cy="304800"/>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Network Discovery</a:t>
            </a:r>
            <a:endParaRPr lang="en-CA" dirty="0"/>
          </a:p>
        </p:txBody>
      </p:sp>
      <p:sp>
        <p:nvSpPr>
          <p:cNvPr id="3" name="Content Placeholder 2"/>
          <p:cNvSpPr>
            <a:spLocks noGrp="1"/>
          </p:cNvSpPr>
          <p:nvPr>
            <p:ph idx="1"/>
          </p:nvPr>
        </p:nvSpPr>
        <p:spPr/>
        <p:txBody>
          <a:bodyPr/>
          <a:lstStyle/>
          <a:p>
            <a:r>
              <a:rPr lang="en-CA" dirty="0" smtClean="0"/>
              <a:t>Controls Windows Firewall settings</a:t>
            </a:r>
          </a:p>
          <a:p>
            <a:r>
              <a:rPr lang="en-CA" i="1" dirty="0" smtClean="0"/>
              <a:t>A firewall is a barrier between the computer and the network that allows certain types of traffic through, and blocks other traffic.</a:t>
            </a:r>
          </a:p>
          <a:p>
            <a:r>
              <a:rPr lang="en-CA" dirty="0" smtClean="0"/>
              <a:t>Firewalls filter using TCP/IP characteristics:</a:t>
            </a:r>
          </a:p>
          <a:p>
            <a:pPr lvl="1"/>
            <a:r>
              <a:rPr lang="en-CA" dirty="0" smtClean="0"/>
              <a:t>IP addresses</a:t>
            </a:r>
          </a:p>
          <a:p>
            <a:pPr lvl="1"/>
            <a:r>
              <a:rPr lang="en-CA" dirty="0" smtClean="0"/>
              <a:t>Protocol numbers</a:t>
            </a:r>
          </a:p>
          <a:p>
            <a:pPr lvl="1"/>
            <a:r>
              <a:rPr lang="en-CA" dirty="0" smtClean="0"/>
              <a:t>Port numbers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Network Discovery (cont.)</a:t>
            </a:r>
            <a:endParaRPr lang="en-CA" dirty="0"/>
          </a:p>
        </p:txBody>
      </p:sp>
      <p:sp>
        <p:nvSpPr>
          <p:cNvPr id="3" name="Content Placeholder 2"/>
          <p:cNvSpPr>
            <a:spLocks noGrp="1"/>
          </p:cNvSpPr>
          <p:nvPr>
            <p:ph idx="1"/>
          </p:nvPr>
        </p:nvSpPr>
        <p:spPr/>
        <p:txBody>
          <a:bodyPr/>
          <a:lstStyle/>
          <a:p>
            <a:r>
              <a:rPr lang="en-US" dirty="0" smtClean="0"/>
              <a:t>If, for example, you want to prevent all computers on the </a:t>
            </a:r>
            <a:r>
              <a:rPr lang="en-US" dirty="0" err="1" smtClean="0"/>
              <a:t>nerwork</a:t>
            </a:r>
            <a:r>
              <a:rPr lang="en-US" dirty="0" smtClean="0"/>
              <a:t> from accessing your system using the Telnet protocol, you would configure the firewall to block the traffic from all IP addresses using TCP port number 23, the well-known port number associated with Telnet.</a:t>
            </a:r>
            <a:endParaRPr lang="en-CA"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eaLnBrk="1" hangingPunct="1">
              <a:defRPr/>
            </a:pPr>
            <a:r>
              <a:rPr lang="en-US" dirty="0" smtClean="0"/>
              <a:t>Objectives</a:t>
            </a:r>
          </a:p>
        </p:txBody>
      </p:sp>
      <p:sp>
        <p:nvSpPr>
          <p:cNvPr id="4" name="Content Placeholder 3"/>
          <p:cNvSpPr>
            <a:spLocks noGrp="1"/>
          </p:cNvSpPr>
          <p:nvPr>
            <p:ph idx="1"/>
          </p:nvPr>
        </p:nvSpPr>
        <p:spPr/>
        <p:txBody>
          <a:bodyPr/>
          <a:lstStyle/>
          <a:p>
            <a:r>
              <a:rPr lang="en-US" dirty="0" smtClean="0"/>
              <a:t>Understand the OSI Reference Model and its relationship to Windows 7 networking</a:t>
            </a:r>
          </a:p>
          <a:p>
            <a:r>
              <a:rPr lang="en-US" dirty="0" smtClean="0"/>
              <a:t>Install and configure networking components</a:t>
            </a:r>
          </a:p>
          <a:p>
            <a:r>
              <a:rPr lang="en-US" dirty="0" smtClean="0"/>
              <a:t>Use the Network and Sharing Center</a:t>
            </a:r>
          </a:p>
          <a:p>
            <a:r>
              <a:rPr lang="en-US" dirty="0" smtClean="0"/>
              <a:t>Configure TCP/IP manually and automatically</a:t>
            </a:r>
          </a:p>
          <a:p>
            <a:r>
              <a:rPr lang="en-US" dirty="0" smtClean="0"/>
              <a:t>Use TCP/IP tools to troubleshoot network connectivity problems</a:t>
            </a:r>
          </a:p>
          <a:p>
            <a:pPr>
              <a:buNone/>
            </a:pPr>
            <a:endParaRPr lang="en-US" dirty="0" smtClean="0"/>
          </a:p>
          <a:p>
            <a:endParaRPr lang="en-CA" dirty="0"/>
          </a:p>
        </p:txBody>
      </p:sp>
      <p:sp>
        <p:nvSpPr>
          <p:cNvPr id="3075" name="Rectangle 22"/>
          <p:cNvSpPr>
            <a:spLocks noChangeArrowheads="1"/>
          </p:cNvSpPr>
          <p:nvPr/>
        </p:nvSpPr>
        <p:spPr bwMode="auto">
          <a:xfrm>
            <a:off x="457200" y="1447800"/>
            <a:ext cx="8229600" cy="5029200"/>
          </a:xfrm>
          <a:prstGeom prst="rect">
            <a:avLst/>
          </a:prstGeom>
          <a:noFill/>
          <a:ln w="9525">
            <a:noFill/>
            <a:miter lim="800000"/>
            <a:headEnd/>
            <a:tailEnd/>
          </a:ln>
        </p:spPr>
        <p:txBody>
          <a:bodyPr/>
          <a:lstStyle/>
          <a:p>
            <a:pPr marL="342900" indent="-342900" algn="l">
              <a:spcBef>
                <a:spcPct val="20000"/>
              </a:spcBef>
              <a:buClr>
                <a:srgbClr val="0000CC"/>
              </a:buClr>
              <a:buFontTx/>
              <a:buChar char="•"/>
            </a:pPr>
            <a:endParaRPr lang="en-US" sz="3200" dirty="0">
              <a:latin typeface="Franklin Gothic Boo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Discovery Settings</a:t>
            </a:r>
            <a:endParaRPr lang="en-CA" dirty="0"/>
          </a:p>
        </p:txBody>
      </p:sp>
      <p:sp>
        <p:nvSpPr>
          <p:cNvPr id="3" name="Content Placeholder 2"/>
          <p:cNvSpPr>
            <a:spLocks noGrp="1"/>
          </p:cNvSpPr>
          <p:nvPr>
            <p:ph idx="1"/>
          </p:nvPr>
        </p:nvSpPr>
        <p:spPr/>
        <p:txBody>
          <a:bodyPr/>
          <a:lstStyle/>
          <a:p>
            <a:pPr>
              <a:buNone/>
            </a:pPr>
            <a:r>
              <a:rPr lang="en-US" dirty="0" smtClean="0"/>
              <a:t>ON or OFF – Controls two functions:</a:t>
            </a:r>
          </a:p>
          <a:p>
            <a:pPr marL="514350" indent="-514350">
              <a:buFont typeface="+mj-lt"/>
              <a:buAutoNum type="arabicPeriod"/>
            </a:pPr>
            <a:r>
              <a:rPr lang="en-US" dirty="0" smtClean="0"/>
              <a:t>Whether the computer can see and be seen by the other systems on the network</a:t>
            </a:r>
          </a:p>
          <a:p>
            <a:pPr marL="514350" indent="-514350">
              <a:buFont typeface="+mj-lt"/>
              <a:buAutoNum type="arabicPeriod"/>
            </a:pPr>
            <a:r>
              <a:rPr lang="en-US" dirty="0" smtClean="0"/>
              <a:t>Whether the computer can share its resources and access shared resources on the network</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the Network Location</a:t>
            </a:r>
            <a:endParaRPr lang="en-CA" dirty="0"/>
          </a:p>
        </p:txBody>
      </p:sp>
      <p:pic>
        <p:nvPicPr>
          <p:cNvPr id="3074" name="Picture 2"/>
          <p:cNvPicPr>
            <a:picLocks noChangeAspect="1" noChangeArrowheads="1"/>
          </p:cNvPicPr>
          <p:nvPr/>
        </p:nvPicPr>
        <p:blipFill>
          <a:blip r:embed="rId3" cstate="print"/>
          <a:srcRect/>
          <a:stretch>
            <a:fillRect/>
          </a:stretch>
        </p:blipFill>
        <p:spPr bwMode="auto">
          <a:xfrm>
            <a:off x="2228850" y="1924050"/>
            <a:ext cx="4686300" cy="39433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Configuring Advanced Sharing</a:t>
            </a:r>
            <a:endParaRPr lang="en-CA" dirty="0"/>
          </a:p>
        </p:txBody>
      </p:sp>
      <p:pic>
        <p:nvPicPr>
          <p:cNvPr id="4098" name="Picture 2"/>
          <p:cNvPicPr>
            <a:picLocks noChangeAspect="1" noChangeArrowheads="1"/>
          </p:cNvPicPr>
          <p:nvPr/>
        </p:nvPicPr>
        <p:blipFill>
          <a:blip r:embed="rId3" cstate="print"/>
          <a:srcRect/>
          <a:stretch>
            <a:fillRect/>
          </a:stretch>
        </p:blipFill>
        <p:spPr bwMode="auto">
          <a:xfrm>
            <a:off x="1628775" y="1695450"/>
            <a:ext cx="5886450" cy="46291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Viewing a Connection’s Status</a:t>
            </a:r>
            <a:endParaRPr lang="en-CA" dirty="0"/>
          </a:p>
        </p:txBody>
      </p:sp>
      <p:pic>
        <p:nvPicPr>
          <p:cNvPr id="5122" name="Picture 2"/>
          <p:cNvPicPr>
            <a:picLocks noChangeAspect="1" noChangeArrowheads="1"/>
          </p:cNvPicPr>
          <p:nvPr/>
        </p:nvPicPr>
        <p:blipFill>
          <a:blip r:embed="rId3" cstate="print"/>
          <a:srcRect/>
          <a:stretch>
            <a:fillRect/>
          </a:stretch>
        </p:blipFill>
        <p:spPr bwMode="auto">
          <a:xfrm>
            <a:off x="2767013" y="1809750"/>
            <a:ext cx="3609975" cy="4362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Configuring IPv4 Settings</a:t>
            </a:r>
            <a:endParaRPr lang="en-CA" dirty="0"/>
          </a:p>
        </p:txBody>
      </p:sp>
      <p:pic>
        <p:nvPicPr>
          <p:cNvPr id="6146" name="Picture 2"/>
          <p:cNvPicPr>
            <a:picLocks noChangeAspect="1" noChangeArrowheads="1"/>
          </p:cNvPicPr>
          <p:nvPr/>
        </p:nvPicPr>
        <p:blipFill>
          <a:blip r:embed="rId3" cstate="print"/>
          <a:srcRect/>
          <a:stretch>
            <a:fillRect/>
          </a:stretch>
        </p:blipFill>
        <p:spPr bwMode="auto">
          <a:xfrm>
            <a:off x="2590800" y="1762125"/>
            <a:ext cx="3962400" cy="44100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Automatic TCP/IP Configuration</a:t>
            </a:r>
            <a:endParaRPr lang="en-CA" dirty="0"/>
          </a:p>
        </p:txBody>
      </p:sp>
      <p:sp>
        <p:nvSpPr>
          <p:cNvPr id="3" name="Content Placeholder 2"/>
          <p:cNvSpPr>
            <a:spLocks noGrp="1"/>
          </p:cNvSpPr>
          <p:nvPr>
            <p:ph idx="1"/>
          </p:nvPr>
        </p:nvSpPr>
        <p:spPr/>
        <p:txBody>
          <a:bodyPr/>
          <a:lstStyle/>
          <a:p>
            <a:r>
              <a:rPr lang="en-CA" dirty="0" smtClean="0"/>
              <a:t>Uses </a:t>
            </a:r>
            <a:r>
              <a:rPr lang="en-CA" b="1" dirty="0" smtClean="0"/>
              <a:t>DHCP</a:t>
            </a:r>
            <a:r>
              <a:rPr lang="en-CA" dirty="0" smtClean="0"/>
              <a:t> – Dynamic Host Configuration Protocol</a:t>
            </a:r>
          </a:p>
          <a:p>
            <a:r>
              <a:rPr lang="en-CA" dirty="0" smtClean="0"/>
              <a:t>Clients request and receive addressing information from </a:t>
            </a:r>
            <a:r>
              <a:rPr lang="en-CA" b="1" dirty="0" smtClean="0"/>
              <a:t>DHCP</a:t>
            </a:r>
            <a:r>
              <a:rPr lang="en-CA" dirty="0" smtClean="0"/>
              <a:t> – Can be server or router</a:t>
            </a:r>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 TCP/IP Configuration</a:t>
            </a:r>
            <a:endParaRPr lang="en-CA" dirty="0"/>
          </a:p>
        </p:txBody>
      </p:sp>
      <p:sp>
        <p:nvSpPr>
          <p:cNvPr id="3" name="Content Placeholder 2"/>
          <p:cNvSpPr>
            <a:spLocks noGrp="1"/>
          </p:cNvSpPr>
          <p:nvPr>
            <p:ph idx="1"/>
          </p:nvPr>
        </p:nvSpPr>
        <p:spPr/>
        <p:txBody>
          <a:bodyPr/>
          <a:lstStyle/>
          <a:p>
            <a:r>
              <a:rPr lang="en-US" dirty="0" smtClean="0"/>
              <a:t>Manually enter information into all fields in the TCP/IP Properties dialog box</a:t>
            </a:r>
          </a:p>
          <a:p>
            <a:r>
              <a:rPr lang="en-US" dirty="0" smtClean="0"/>
              <a:t>Depending on whether you are connected to other networks, you do not have to fill out all fields</a:t>
            </a:r>
          </a:p>
          <a:p>
            <a:r>
              <a:rPr lang="en-US" dirty="0" smtClean="0"/>
              <a:t>Minimum requirements:</a:t>
            </a:r>
          </a:p>
          <a:p>
            <a:pPr lvl="1"/>
            <a:r>
              <a:rPr lang="en-US" dirty="0" smtClean="0"/>
              <a:t>IP Address</a:t>
            </a:r>
          </a:p>
          <a:p>
            <a:pPr lvl="1"/>
            <a:r>
              <a:rPr lang="en-US" dirty="0" smtClean="0"/>
              <a:t>Subnet Mask</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IPv4 Addressing</a:t>
            </a:r>
            <a:endParaRPr lang="en-CA" dirty="0"/>
          </a:p>
        </p:txBody>
      </p:sp>
      <p:sp>
        <p:nvSpPr>
          <p:cNvPr id="3" name="Content Placeholder 2"/>
          <p:cNvSpPr>
            <a:spLocks noGrp="1"/>
          </p:cNvSpPr>
          <p:nvPr>
            <p:ph idx="1"/>
          </p:nvPr>
        </p:nvSpPr>
        <p:spPr/>
        <p:txBody>
          <a:bodyPr/>
          <a:lstStyle/>
          <a:p>
            <a:r>
              <a:rPr lang="en-CA" b="1" dirty="0" smtClean="0"/>
              <a:t>IP Address </a:t>
            </a:r>
            <a:r>
              <a:rPr lang="en-CA" dirty="0" smtClean="0"/>
              <a:t>— Four sets of numbers between 0 and 255 separated by a dot.  Each address is unique worldwide.</a:t>
            </a:r>
          </a:p>
          <a:p>
            <a:r>
              <a:rPr lang="en-CA" b="1" dirty="0" smtClean="0"/>
              <a:t>Subnet Mask </a:t>
            </a:r>
            <a:r>
              <a:rPr lang="en-CA" dirty="0" smtClean="0"/>
              <a:t>— Used for network and host  identification.</a:t>
            </a:r>
          </a:p>
          <a:p>
            <a:pPr>
              <a:buNone/>
            </a:pPr>
            <a:r>
              <a:rPr lang="en-CA" dirty="0" smtClean="0"/>
              <a:t>				   </a:t>
            </a:r>
            <a:r>
              <a:rPr lang="en-CA" sz="2800" dirty="0" smtClean="0">
                <a:solidFill>
                  <a:srgbClr val="FF0000"/>
                </a:solidFill>
              </a:rPr>
              <a:t>Network identifier  </a:t>
            </a:r>
            <a:r>
              <a:rPr lang="en-CA" sz="2800" dirty="0" smtClean="0">
                <a:solidFill>
                  <a:srgbClr val="0000CC"/>
                </a:solidFill>
              </a:rPr>
              <a:t>Host identifier</a:t>
            </a:r>
            <a:endParaRPr lang="en-CA" dirty="0" smtClean="0">
              <a:solidFill>
                <a:srgbClr val="0000CC"/>
              </a:solidFill>
            </a:endParaRPr>
          </a:p>
          <a:p>
            <a:pPr>
              <a:buNone/>
            </a:pPr>
            <a:r>
              <a:rPr lang="en-CA" dirty="0" smtClean="0"/>
              <a:t>Example:   IP Address     </a:t>
            </a:r>
            <a:r>
              <a:rPr lang="en-CA" b="1" dirty="0" smtClean="0">
                <a:solidFill>
                  <a:srgbClr val="FF0000"/>
                </a:solidFill>
                <a:latin typeface="Courier New" pitchFamily="49" charset="0"/>
                <a:cs typeface="Courier New" pitchFamily="49" charset="0"/>
              </a:rPr>
              <a:t>142.204</a:t>
            </a:r>
            <a:r>
              <a:rPr lang="en-CA" b="1" dirty="0" smtClean="0">
                <a:latin typeface="Courier New" pitchFamily="49" charset="0"/>
                <a:cs typeface="Courier New" pitchFamily="49" charset="0"/>
              </a:rPr>
              <a:t>.</a:t>
            </a:r>
            <a:r>
              <a:rPr lang="en-CA" b="1" dirty="0" smtClean="0">
                <a:solidFill>
                  <a:srgbClr val="0000CC"/>
                </a:solidFill>
                <a:latin typeface="Courier New" pitchFamily="49" charset="0"/>
                <a:cs typeface="Courier New" pitchFamily="49" charset="0"/>
              </a:rPr>
              <a:t>34.136</a:t>
            </a:r>
          </a:p>
          <a:p>
            <a:pPr>
              <a:buNone/>
            </a:pPr>
            <a:r>
              <a:rPr lang="en-CA" dirty="0" smtClean="0"/>
              <a:t>                  Subnet Mask </a:t>
            </a:r>
            <a:r>
              <a:rPr lang="en-CA" b="1" dirty="0" smtClean="0">
                <a:solidFill>
                  <a:srgbClr val="FF0000"/>
                </a:solidFill>
                <a:latin typeface="Courier New" pitchFamily="49" charset="0"/>
                <a:cs typeface="Courier New" pitchFamily="49" charset="0"/>
              </a:rPr>
              <a:t>255.255</a:t>
            </a:r>
            <a:r>
              <a:rPr lang="en-CA" b="1" dirty="0" smtClean="0">
                <a:latin typeface="Courier New" pitchFamily="49" charset="0"/>
                <a:cs typeface="Courier New" pitchFamily="49" charset="0"/>
              </a:rPr>
              <a:t>. </a:t>
            </a:r>
            <a:r>
              <a:rPr lang="en-CA" b="1" dirty="0" smtClean="0">
                <a:solidFill>
                  <a:srgbClr val="0000CC"/>
                </a:solidFill>
                <a:latin typeface="Courier New" pitchFamily="49" charset="0"/>
                <a:cs typeface="Courier New" pitchFamily="49" charset="0"/>
              </a:rPr>
              <a:t>0. 0</a:t>
            </a:r>
            <a:endParaRPr lang="en-CA" b="1" dirty="0">
              <a:solidFill>
                <a:srgbClr val="0000CC"/>
              </a:solidFill>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IPv4 Addressing cont’d</a:t>
            </a:r>
            <a:endParaRPr lang="en-CA" dirty="0"/>
          </a:p>
        </p:txBody>
      </p:sp>
      <p:sp>
        <p:nvSpPr>
          <p:cNvPr id="3" name="Content Placeholder 2"/>
          <p:cNvSpPr>
            <a:spLocks noGrp="1"/>
          </p:cNvSpPr>
          <p:nvPr>
            <p:ph idx="1"/>
          </p:nvPr>
        </p:nvSpPr>
        <p:spPr/>
        <p:txBody>
          <a:bodyPr/>
          <a:lstStyle/>
          <a:p>
            <a:r>
              <a:rPr lang="en-CA" b="1" dirty="0" smtClean="0"/>
              <a:t>Default Gateway Address </a:t>
            </a:r>
            <a:r>
              <a:rPr lang="en-CA" dirty="0" smtClean="0"/>
              <a:t>— router</a:t>
            </a:r>
          </a:p>
          <a:p>
            <a:r>
              <a:rPr lang="en-CA" b="1" dirty="0" smtClean="0"/>
              <a:t>DNS IP Address</a:t>
            </a:r>
          </a:p>
          <a:p>
            <a:pPr lvl="1"/>
            <a:r>
              <a:rPr lang="en-CA" b="1" dirty="0" smtClean="0"/>
              <a:t>Domain Name Service </a:t>
            </a:r>
            <a:r>
              <a:rPr lang="en-CA" dirty="0" smtClean="0"/>
              <a:t>is used to translate names like </a:t>
            </a:r>
            <a:r>
              <a:rPr lang="en-CA" i="1" dirty="0" smtClean="0"/>
              <a:t>www.yahoo.com</a:t>
            </a:r>
            <a:r>
              <a:rPr lang="en-CA" dirty="0" smtClean="0"/>
              <a:t> into an </a:t>
            </a:r>
            <a:br>
              <a:rPr lang="en-CA" dirty="0" smtClean="0"/>
            </a:br>
            <a:r>
              <a:rPr lang="en-CA" dirty="0" smtClean="0"/>
              <a:t>IP Address (64.58.76.222).</a:t>
            </a:r>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Netsh.exe</a:t>
            </a:r>
            <a:endParaRPr lang="en-CA" dirty="0"/>
          </a:p>
        </p:txBody>
      </p:sp>
      <p:sp>
        <p:nvSpPr>
          <p:cNvPr id="3" name="Content Placeholder 2"/>
          <p:cNvSpPr>
            <a:spLocks noGrp="1"/>
          </p:cNvSpPr>
          <p:nvPr>
            <p:ph idx="1"/>
          </p:nvPr>
        </p:nvSpPr>
        <p:spPr/>
        <p:txBody>
          <a:bodyPr/>
          <a:lstStyle/>
          <a:p>
            <a:pPr>
              <a:buNone/>
            </a:pPr>
            <a:r>
              <a:rPr lang="en-US" dirty="0" smtClean="0"/>
              <a:t>Syntax:</a:t>
            </a:r>
            <a:endParaRPr lang="en-CA" dirty="0" smtClean="0"/>
          </a:p>
          <a:p>
            <a:pPr>
              <a:buNone/>
            </a:pPr>
            <a:r>
              <a:rPr lang="en-US" sz="2000"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netsh</a:t>
            </a:r>
            <a:r>
              <a:rPr lang="en-US" sz="2000" b="1" dirty="0" smtClean="0">
                <a:latin typeface="Courier New" pitchFamily="49" charset="0"/>
                <a:cs typeface="Courier New" pitchFamily="49" charset="0"/>
              </a:rPr>
              <a:t> interface ipv4 set address </a:t>
            </a:r>
            <a:r>
              <a:rPr lang="en-US" sz="2000" b="1" i="1" dirty="0" err="1" smtClean="0">
                <a:latin typeface="Courier New" pitchFamily="49" charset="0"/>
                <a:cs typeface="Courier New" pitchFamily="49" charset="0"/>
              </a:rPr>
              <a:t>connection_name</a:t>
            </a:r>
            <a:r>
              <a:rPr lang="en-US" sz="2000" b="1" dirty="0" smtClean="0">
                <a:latin typeface="Courier New" pitchFamily="49" charset="0"/>
                <a:cs typeface="Courier New" pitchFamily="49" charset="0"/>
              </a:rPr>
              <a:t> static </a:t>
            </a:r>
            <a:r>
              <a:rPr lang="en-US" sz="2000" b="1" i="1" dirty="0" err="1" smtClean="0">
                <a:latin typeface="Courier New" pitchFamily="49" charset="0"/>
                <a:cs typeface="Courier New" pitchFamily="49" charset="0"/>
              </a:rPr>
              <a:t>ip_address</a:t>
            </a:r>
            <a:r>
              <a:rPr lang="en-US" sz="2000" b="1" dirty="0" smtClean="0">
                <a:latin typeface="Courier New" pitchFamily="49" charset="0"/>
                <a:cs typeface="Courier New" pitchFamily="49" charset="0"/>
              </a:rPr>
              <a:t> </a:t>
            </a:r>
            <a:r>
              <a:rPr lang="en-US" sz="2000" b="1" i="1" dirty="0" err="1" smtClean="0">
                <a:latin typeface="Courier New" pitchFamily="49" charset="0"/>
                <a:cs typeface="Courier New" pitchFamily="49" charset="0"/>
              </a:rPr>
              <a:t>subnet_mask</a:t>
            </a:r>
            <a:r>
              <a:rPr lang="en-US" sz="2000" b="1" dirty="0" smtClean="0">
                <a:latin typeface="Courier New" pitchFamily="49" charset="0"/>
                <a:cs typeface="Courier New" pitchFamily="49" charset="0"/>
              </a:rPr>
              <a:t> </a:t>
            </a:r>
            <a:r>
              <a:rPr lang="en-US" sz="2000" b="1" i="1" dirty="0" err="1" smtClean="0">
                <a:latin typeface="Courier New" pitchFamily="49" charset="0"/>
                <a:cs typeface="Courier New" pitchFamily="49" charset="0"/>
              </a:rPr>
              <a:t>default_gateway</a:t>
            </a:r>
            <a:endParaRPr lang="en-CA" sz="2000" b="1" dirty="0" smtClean="0">
              <a:latin typeface="Courier New" pitchFamily="49" charset="0"/>
              <a:cs typeface="Courier New" pitchFamily="49" charset="0"/>
            </a:endParaRPr>
          </a:p>
          <a:p>
            <a:pPr>
              <a:buNone/>
            </a:pPr>
            <a:r>
              <a:rPr lang="en-US" sz="2800" dirty="0" smtClean="0"/>
              <a:t>An example of an actual command would be as follows:</a:t>
            </a:r>
            <a:endParaRPr lang="en-CA" sz="2800" dirty="0" smtClean="0"/>
          </a:p>
          <a:p>
            <a:pPr>
              <a:buNone/>
            </a:pPr>
            <a:r>
              <a:rPr lang="en-US" sz="2000"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netsh</a:t>
            </a:r>
            <a:r>
              <a:rPr lang="en-US" sz="2000" b="1" dirty="0" smtClean="0">
                <a:latin typeface="Courier New" pitchFamily="49" charset="0"/>
                <a:cs typeface="Courier New" pitchFamily="49" charset="0"/>
              </a:rPr>
              <a:t> interface ipv4 set address “Local Area Connection” static 192.168.1.23 255.255.255.0 192.168.1.1</a:t>
            </a:r>
            <a:endParaRPr lang="en-CA" sz="2000" b="1" dirty="0" smtClean="0">
              <a:latin typeface="Courier New" pitchFamily="49" charset="0"/>
              <a:cs typeface="Courier New" pitchFamily="49" charset="0"/>
            </a:endParaRPr>
          </a:p>
          <a:p>
            <a:pPr>
              <a:buNone/>
            </a:pPr>
            <a:endParaRPr lang="en-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OSI Reference Model</a:t>
            </a:r>
            <a:endParaRPr lang="en-CA" dirty="0"/>
          </a:p>
        </p:txBody>
      </p:sp>
      <p:pic>
        <p:nvPicPr>
          <p:cNvPr id="1026" name="Picture 2"/>
          <p:cNvPicPr>
            <a:picLocks noChangeAspect="1" noChangeArrowheads="1"/>
          </p:cNvPicPr>
          <p:nvPr/>
        </p:nvPicPr>
        <p:blipFill>
          <a:blip r:embed="rId3" cstate="print"/>
          <a:srcRect/>
          <a:stretch>
            <a:fillRect/>
          </a:stretch>
        </p:blipFill>
        <p:spPr bwMode="auto">
          <a:xfrm>
            <a:off x="3019425" y="1847850"/>
            <a:ext cx="3105150" cy="42481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Configuring IPv6 Settings</a:t>
            </a:r>
            <a:endParaRPr lang="en-CA" dirty="0"/>
          </a:p>
        </p:txBody>
      </p:sp>
      <p:pic>
        <p:nvPicPr>
          <p:cNvPr id="7170" name="Picture 2"/>
          <p:cNvPicPr>
            <a:picLocks noChangeAspect="1" noChangeArrowheads="1"/>
          </p:cNvPicPr>
          <p:nvPr/>
        </p:nvPicPr>
        <p:blipFill>
          <a:blip r:embed="rId3" cstate="print"/>
          <a:srcRect/>
          <a:stretch>
            <a:fillRect/>
          </a:stretch>
        </p:blipFill>
        <p:spPr bwMode="auto">
          <a:xfrm>
            <a:off x="1919288" y="1838325"/>
            <a:ext cx="5305425" cy="44100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a New Network Connection</a:t>
            </a:r>
            <a:endParaRPr lang="en-CA" dirty="0"/>
          </a:p>
        </p:txBody>
      </p:sp>
      <p:sp>
        <p:nvSpPr>
          <p:cNvPr id="4" name="Content Placeholder 3"/>
          <p:cNvSpPr>
            <a:spLocks noGrp="1"/>
          </p:cNvSpPr>
          <p:nvPr>
            <p:ph sz="half" idx="1"/>
          </p:nvPr>
        </p:nvSpPr>
        <p:spPr/>
        <p:txBody>
          <a:bodyPr/>
          <a:lstStyle/>
          <a:p>
            <a:r>
              <a:rPr lang="en-US" dirty="0" smtClean="0"/>
              <a:t>Local network connections are created automatically</a:t>
            </a:r>
          </a:p>
          <a:p>
            <a:r>
              <a:rPr lang="en-US" dirty="0" smtClean="0"/>
              <a:t>Manual connections frequently have to be made</a:t>
            </a:r>
          </a:p>
          <a:p>
            <a:pPr lvl="1"/>
            <a:r>
              <a:rPr lang="en-US" dirty="0" smtClean="0"/>
              <a:t>Dial up connections</a:t>
            </a:r>
            <a:endParaRPr lang="en-CA" dirty="0"/>
          </a:p>
        </p:txBody>
      </p:sp>
      <p:pic>
        <p:nvPicPr>
          <p:cNvPr id="8194" name="Picture 2"/>
          <p:cNvPicPr>
            <a:picLocks noChangeAspect="1" noChangeArrowheads="1"/>
          </p:cNvPicPr>
          <p:nvPr/>
        </p:nvPicPr>
        <p:blipFill>
          <a:blip r:embed="rId3" cstate="print"/>
          <a:srcRect/>
          <a:stretch>
            <a:fillRect/>
          </a:stretch>
        </p:blipFill>
        <p:spPr bwMode="auto">
          <a:xfrm>
            <a:off x="4324350" y="2066925"/>
            <a:ext cx="4057650" cy="296227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Network Map</a:t>
            </a:r>
            <a:endParaRPr lang="en-CA" dirty="0"/>
          </a:p>
        </p:txBody>
      </p:sp>
      <p:sp>
        <p:nvSpPr>
          <p:cNvPr id="6" name="Content Placeholder 5"/>
          <p:cNvSpPr>
            <a:spLocks noGrp="1"/>
          </p:cNvSpPr>
          <p:nvPr>
            <p:ph idx="1"/>
          </p:nvPr>
        </p:nvSpPr>
        <p:spPr/>
        <p:txBody>
          <a:bodyPr/>
          <a:lstStyle/>
          <a:p>
            <a:r>
              <a:rPr lang="en-US" dirty="0" smtClean="0"/>
              <a:t>Displays a graphical map of the computers on the network and the connection between them</a:t>
            </a:r>
            <a:endParaRPr lang="en-CA" dirty="0"/>
          </a:p>
        </p:txBody>
      </p:sp>
      <p:pic>
        <p:nvPicPr>
          <p:cNvPr id="9218" name="Picture 2"/>
          <p:cNvPicPr>
            <a:picLocks noChangeAspect="1" noChangeArrowheads="1"/>
          </p:cNvPicPr>
          <p:nvPr/>
        </p:nvPicPr>
        <p:blipFill>
          <a:blip r:embed="rId3" cstate="print"/>
          <a:srcRect/>
          <a:stretch>
            <a:fillRect/>
          </a:stretch>
        </p:blipFill>
        <p:spPr bwMode="auto">
          <a:xfrm>
            <a:off x="1628775" y="3152775"/>
            <a:ext cx="5886450" cy="29432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Displaying a Network Map</a:t>
            </a:r>
            <a:endParaRPr lang="en-CA" dirty="0"/>
          </a:p>
        </p:txBody>
      </p:sp>
      <p:sp>
        <p:nvSpPr>
          <p:cNvPr id="3" name="Content Placeholder 2"/>
          <p:cNvSpPr>
            <a:spLocks noGrp="1"/>
          </p:cNvSpPr>
          <p:nvPr>
            <p:ph idx="1"/>
          </p:nvPr>
        </p:nvSpPr>
        <p:spPr/>
        <p:txBody>
          <a:bodyPr/>
          <a:lstStyle/>
          <a:p>
            <a:r>
              <a:rPr lang="en-CA" dirty="0" smtClean="0"/>
              <a:t>Network Discovery must be turned on.</a:t>
            </a:r>
          </a:p>
          <a:p>
            <a:r>
              <a:rPr lang="en-CA" dirty="0" smtClean="0"/>
              <a:t>If the computer is a member of a Windows domain, group policy must be configured to permit network mapping.</a:t>
            </a:r>
          </a:p>
          <a:p>
            <a:r>
              <a:rPr lang="en-CA" dirty="0" smtClean="0"/>
              <a:t>Any Windows XP computers on the network must have the LLTD Responder software installed.</a:t>
            </a:r>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Network Diagnostics</a:t>
            </a:r>
            <a:endParaRPr lang="en-CA" dirty="0"/>
          </a:p>
        </p:txBody>
      </p:sp>
      <p:sp>
        <p:nvSpPr>
          <p:cNvPr id="5" name="Content Placeholder 4"/>
          <p:cNvSpPr>
            <a:spLocks noGrp="1"/>
          </p:cNvSpPr>
          <p:nvPr>
            <p:ph sz="half" idx="2"/>
          </p:nvPr>
        </p:nvSpPr>
        <p:spPr>
          <a:xfrm>
            <a:off x="533400" y="1447800"/>
            <a:ext cx="4038600" cy="5029200"/>
          </a:xfrm>
        </p:spPr>
        <p:txBody>
          <a:bodyPr/>
          <a:lstStyle/>
          <a:p>
            <a:r>
              <a:rPr lang="en-US" dirty="0" smtClean="0"/>
              <a:t>Click on warning icon on network map and Windows Network Diagnostics launches</a:t>
            </a:r>
          </a:p>
          <a:p>
            <a:r>
              <a:rPr lang="en-US" dirty="0" smtClean="0"/>
              <a:t>Attempts to discover the cause of the problem and offers possible solutions</a:t>
            </a:r>
            <a:endParaRPr lang="en-CA" dirty="0"/>
          </a:p>
        </p:txBody>
      </p:sp>
      <p:pic>
        <p:nvPicPr>
          <p:cNvPr id="10242" name="Picture 2"/>
          <p:cNvPicPr>
            <a:picLocks noChangeAspect="1" noChangeArrowheads="1"/>
          </p:cNvPicPr>
          <p:nvPr/>
        </p:nvPicPr>
        <p:blipFill>
          <a:blip r:embed="rId3" cstate="print"/>
          <a:srcRect/>
          <a:stretch>
            <a:fillRect/>
          </a:stretch>
        </p:blipFill>
        <p:spPr bwMode="auto">
          <a:xfrm>
            <a:off x="4400550" y="2019300"/>
            <a:ext cx="4057650" cy="30861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Windows Network Diagnostics</a:t>
            </a:r>
            <a:endParaRPr lang="en-CA" dirty="0"/>
          </a:p>
        </p:txBody>
      </p:sp>
      <p:sp>
        <p:nvSpPr>
          <p:cNvPr id="6" name="Content Placeholder 5"/>
          <p:cNvSpPr>
            <a:spLocks noGrp="1"/>
          </p:cNvSpPr>
          <p:nvPr>
            <p:ph idx="1"/>
          </p:nvPr>
        </p:nvSpPr>
        <p:spPr/>
        <p:txBody>
          <a:bodyPr/>
          <a:lstStyle/>
          <a:p>
            <a:r>
              <a:rPr lang="en-US" dirty="0" smtClean="0"/>
              <a:t>Problems that can be diagnosed:</a:t>
            </a:r>
          </a:p>
          <a:p>
            <a:pPr lvl="1"/>
            <a:r>
              <a:rPr lang="en-US" dirty="0" smtClean="0"/>
              <a:t>Broken or detached cable connections</a:t>
            </a:r>
          </a:p>
          <a:p>
            <a:pPr lvl="1"/>
            <a:r>
              <a:rPr lang="en-US" dirty="0" smtClean="0"/>
              <a:t>IP Address and Subnet Mask problems</a:t>
            </a:r>
          </a:p>
          <a:p>
            <a:pPr lvl="1"/>
            <a:r>
              <a:rPr lang="en-US" dirty="0" smtClean="0"/>
              <a:t>Default gateway problems</a:t>
            </a:r>
          </a:p>
          <a:p>
            <a:pPr lvl="1"/>
            <a:r>
              <a:rPr lang="en-US" dirty="0" smtClean="0"/>
              <a:t>DNS and DHCP configuration problems</a:t>
            </a:r>
          </a:p>
          <a:p>
            <a:pPr lvl="1"/>
            <a:r>
              <a:rPr lang="en-US" dirty="0" smtClean="0"/>
              <a:t>Networking hardware configuration problems</a:t>
            </a:r>
          </a:p>
          <a:p>
            <a:pPr lvl="1"/>
            <a:r>
              <a:rPr lang="en-US" dirty="0" smtClean="0"/>
              <a:t>Internet server addresses and service settings</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TCP/IP Tools</a:t>
            </a:r>
            <a:endParaRPr lang="en-CA" dirty="0"/>
          </a:p>
        </p:txBody>
      </p:sp>
      <p:sp>
        <p:nvSpPr>
          <p:cNvPr id="3" name="Content Placeholder 2"/>
          <p:cNvSpPr>
            <a:spLocks noGrp="1"/>
          </p:cNvSpPr>
          <p:nvPr>
            <p:ph idx="1"/>
          </p:nvPr>
        </p:nvSpPr>
        <p:spPr/>
        <p:txBody>
          <a:bodyPr/>
          <a:lstStyle/>
          <a:p>
            <a:r>
              <a:rPr lang="en-US" dirty="0" smtClean="0"/>
              <a:t>Ipconfig.exe</a:t>
            </a:r>
          </a:p>
          <a:p>
            <a:r>
              <a:rPr lang="en-US" dirty="0" smtClean="0"/>
              <a:t>Ping.exe</a:t>
            </a:r>
          </a:p>
          <a:p>
            <a:r>
              <a:rPr lang="en-US" dirty="0" smtClean="0"/>
              <a:t>Tracert.exe</a:t>
            </a:r>
          </a:p>
          <a:p>
            <a:r>
              <a:rPr lang="en-US" dirty="0" smtClean="0"/>
              <a:t>Nslookup.exe</a:t>
            </a:r>
          </a:p>
          <a:p>
            <a:r>
              <a:rPr lang="en-US" dirty="0" smtClean="0"/>
              <a:t>Netstat.exe</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Ipconfig.exe</a:t>
            </a:r>
            <a:endParaRPr lang="en-CA" dirty="0"/>
          </a:p>
        </p:txBody>
      </p:sp>
      <p:sp>
        <p:nvSpPr>
          <p:cNvPr id="4" name="Content Placeholder 3"/>
          <p:cNvSpPr>
            <a:spLocks noGrp="1"/>
          </p:cNvSpPr>
          <p:nvPr>
            <p:ph sz="half" idx="1"/>
          </p:nvPr>
        </p:nvSpPr>
        <p:spPr/>
        <p:txBody>
          <a:bodyPr/>
          <a:lstStyle/>
          <a:p>
            <a:pPr>
              <a:buNone/>
            </a:pPr>
            <a:r>
              <a:rPr lang="en-US" sz="2400" b="1" dirty="0" err="1" smtClean="0">
                <a:latin typeface="Courier New" pitchFamily="49" charset="0"/>
                <a:cs typeface="Courier New" pitchFamily="49" charset="0"/>
              </a:rPr>
              <a:t>Ipconfig</a:t>
            </a:r>
            <a:r>
              <a:rPr lang="en-US" sz="2400" b="1" dirty="0" smtClean="0">
                <a:latin typeface="Courier New" pitchFamily="49" charset="0"/>
                <a:cs typeface="Courier New" pitchFamily="49" charset="0"/>
              </a:rPr>
              <a:t> /all</a:t>
            </a:r>
          </a:p>
          <a:p>
            <a:pPr>
              <a:buNone/>
            </a:pPr>
            <a:r>
              <a:rPr lang="en-US" sz="2400" b="1" dirty="0" err="1" smtClean="0">
                <a:latin typeface="Courier New" pitchFamily="49" charset="0"/>
                <a:cs typeface="Courier New" pitchFamily="49" charset="0"/>
              </a:rPr>
              <a:t>Ipconfig</a:t>
            </a:r>
            <a:r>
              <a:rPr lang="en-US" sz="2400" b="1" dirty="0" smtClean="0">
                <a:latin typeface="Courier New" pitchFamily="49" charset="0"/>
                <a:cs typeface="Courier New" pitchFamily="49" charset="0"/>
              </a:rPr>
              <a:t> /release</a:t>
            </a:r>
          </a:p>
          <a:p>
            <a:pPr>
              <a:buNone/>
            </a:pPr>
            <a:r>
              <a:rPr lang="en-US" sz="2400" b="1" dirty="0" err="1" smtClean="0">
                <a:latin typeface="Courier New" pitchFamily="49" charset="0"/>
                <a:cs typeface="Courier New" pitchFamily="49" charset="0"/>
              </a:rPr>
              <a:t>Ipconfig</a:t>
            </a:r>
            <a:r>
              <a:rPr lang="en-US" sz="2400" b="1" dirty="0" smtClean="0">
                <a:latin typeface="Courier New" pitchFamily="49" charset="0"/>
                <a:cs typeface="Courier New" pitchFamily="49" charset="0"/>
              </a:rPr>
              <a:t> /renew</a:t>
            </a:r>
            <a:endParaRPr lang="en-CA" sz="2400" b="1" dirty="0">
              <a:latin typeface="Courier New" pitchFamily="49" charset="0"/>
              <a:cs typeface="Courier New" pitchFamily="49" charset="0"/>
            </a:endParaRPr>
          </a:p>
        </p:txBody>
      </p:sp>
      <p:pic>
        <p:nvPicPr>
          <p:cNvPr id="11266" name="Picture 2"/>
          <p:cNvPicPr>
            <a:picLocks noChangeAspect="1" noChangeArrowheads="1"/>
          </p:cNvPicPr>
          <p:nvPr/>
        </p:nvPicPr>
        <p:blipFill>
          <a:blip r:embed="rId3" cstate="print"/>
          <a:srcRect/>
          <a:stretch>
            <a:fillRect/>
          </a:stretch>
        </p:blipFill>
        <p:spPr bwMode="auto">
          <a:xfrm>
            <a:off x="3714750" y="1752600"/>
            <a:ext cx="5048250" cy="4343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Ping.exe</a:t>
            </a:r>
            <a:endParaRPr lang="en-CA" dirty="0"/>
          </a:p>
        </p:txBody>
      </p:sp>
      <p:sp>
        <p:nvSpPr>
          <p:cNvPr id="3" name="Content Placeholder 2"/>
          <p:cNvSpPr>
            <a:spLocks noGrp="1"/>
          </p:cNvSpPr>
          <p:nvPr>
            <p:ph sz="half" idx="1"/>
          </p:nvPr>
        </p:nvSpPr>
        <p:spPr>
          <a:xfrm>
            <a:off x="457200" y="1447800"/>
            <a:ext cx="6400800" cy="5029200"/>
          </a:xfrm>
        </p:spPr>
        <p:txBody>
          <a:bodyPr/>
          <a:lstStyle/>
          <a:p>
            <a:pPr>
              <a:buNone/>
            </a:pPr>
            <a:r>
              <a:rPr lang="en-US" dirty="0" smtClean="0">
                <a:latin typeface="Courier New" pitchFamily="49" charset="0"/>
                <a:cs typeface="Courier New" pitchFamily="49" charset="0"/>
              </a:rPr>
              <a:t>	</a:t>
            </a:r>
            <a:r>
              <a:rPr lang="en-US" b="1" dirty="0" smtClean="0">
                <a:latin typeface="Courier New" pitchFamily="49" charset="0"/>
                <a:cs typeface="Courier New" pitchFamily="49" charset="0"/>
              </a:rPr>
              <a:t>&gt;</a:t>
            </a:r>
            <a:r>
              <a:rPr lang="en-US" dirty="0" smtClean="0">
                <a:latin typeface="Courier New" pitchFamily="49" charset="0"/>
                <a:cs typeface="Courier New" pitchFamily="49" charset="0"/>
              </a:rPr>
              <a:t> </a:t>
            </a:r>
            <a:r>
              <a:rPr lang="en-US" b="1" dirty="0" smtClean="0">
                <a:latin typeface="Courier New" pitchFamily="49" charset="0"/>
                <a:cs typeface="Courier New" pitchFamily="49" charset="0"/>
              </a:rPr>
              <a:t>Ping </a:t>
            </a:r>
            <a:r>
              <a:rPr lang="en-US" b="1" i="1" dirty="0" smtClean="0">
                <a:latin typeface="Courier New" pitchFamily="49" charset="0"/>
                <a:cs typeface="Courier New" pitchFamily="49" charset="0"/>
              </a:rPr>
              <a:t>target</a:t>
            </a:r>
          </a:p>
          <a:p>
            <a:pPr>
              <a:buNone/>
            </a:pPr>
            <a:r>
              <a:rPr lang="en-US" b="1" i="1" dirty="0" smtClean="0">
                <a:latin typeface="Courier New" pitchFamily="49" charset="0"/>
                <a:cs typeface="Courier New" pitchFamily="49" charset="0"/>
              </a:rPr>
              <a:t> 	</a:t>
            </a:r>
            <a:r>
              <a:rPr lang="en-US" b="1" dirty="0" smtClean="0">
                <a:latin typeface="Courier New" pitchFamily="49" charset="0"/>
                <a:cs typeface="Courier New" pitchFamily="49" charset="0"/>
              </a:rPr>
              <a:t>&gt; Ping </a:t>
            </a:r>
            <a:r>
              <a:rPr lang="en-US" b="1" dirty="0" err="1" smtClean="0">
                <a:latin typeface="Courier New" pitchFamily="49" charset="0"/>
                <a:cs typeface="Courier New" pitchFamily="49" charset="0"/>
              </a:rPr>
              <a:t>ip_address</a:t>
            </a:r>
            <a:endParaRPr lang="en-US" b="1" dirty="0" smtClean="0">
              <a:latin typeface="Courier New" pitchFamily="49" charset="0"/>
              <a:cs typeface="Courier New" pitchFamily="49" charset="0"/>
            </a:endParaRPr>
          </a:p>
          <a:p>
            <a:pPr>
              <a:buNone/>
            </a:pPr>
            <a:r>
              <a:rPr lang="en-US" b="1" i="1" dirty="0" smtClean="0">
                <a:latin typeface="Courier New" pitchFamily="49" charset="0"/>
                <a:cs typeface="Courier New" pitchFamily="49" charset="0"/>
              </a:rPr>
              <a:t>	</a:t>
            </a:r>
            <a:r>
              <a:rPr lang="en-US" b="1" dirty="0" smtClean="0">
                <a:latin typeface="Courier New" pitchFamily="49" charset="0"/>
                <a:cs typeface="Courier New" pitchFamily="49" charset="0"/>
              </a:rPr>
              <a:t>&gt; Ping </a:t>
            </a:r>
            <a:r>
              <a:rPr lang="en-US" b="1" i="1" dirty="0" err="1" smtClean="0">
                <a:latin typeface="Courier New" pitchFamily="49" charset="0"/>
                <a:cs typeface="Courier New" pitchFamily="49" charset="0"/>
              </a:rPr>
              <a:t>computer_name</a:t>
            </a:r>
            <a:r>
              <a:rPr lang="en-US" b="1" i="1" dirty="0" smtClean="0">
                <a:latin typeface="Courier New" pitchFamily="49" charset="0"/>
                <a:cs typeface="Courier New" pitchFamily="49" charset="0"/>
              </a:rPr>
              <a:t>	</a:t>
            </a:r>
            <a:endParaRPr lang="en-CA" b="1" i="1" dirty="0">
              <a:latin typeface="Courier New" pitchFamily="49" charset="0"/>
              <a:cs typeface="Courier New" pitchFamily="49" charset="0"/>
            </a:endParaRPr>
          </a:p>
        </p:txBody>
      </p:sp>
      <p:pic>
        <p:nvPicPr>
          <p:cNvPr id="12290" name="Picture 2"/>
          <p:cNvPicPr>
            <a:picLocks noChangeAspect="1" noChangeArrowheads="1"/>
          </p:cNvPicPr>
          <p:nvPr/>
        </p:nvPicPr>
        <p:blipFill>
          <a:blip r:embed="rId3" cstate="print"/>
          <a:srcRect/>
          <a:stretch>
            <a:fillRect/>
          </a:stretch>
        </p:blipFill>
        <p:spPr bwMode="auto">
          <a:xfrm>
            <a:off x="1590675" y="3228975"/>
            <a:ext cx="5962650" cy="30194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Tracert.exe</a:t>
            </a:r>
            <a:endParaRPr lang="en-CA" dirty="0"/>
          </a:p>
        </p:txBody>
      </p:sp>
      <p:sp>
        <p:nvSpPr>
          <p:cNvPr id="3" name="Content Placeholder 2"/>
          <p:cNvSpPr>
            <a:spLocks noGrp="1"/>
          </p:cNvSpPr>
          <p:nvPr>
            <p:ph idx="1"/>
          </p:nvPr>
        </p:nvSpPr>
        <p:spPr/>
        <p:txBody>
          <a:bodyPr/>
          <a:lstStyle/>
          <a:p>
            <a:r>
              <a:rPr lang="en-US" dirty="0" smtClean="0"/>
              <a:t>Displays the path (list of routers) that TCP/IP packets take to their final destination.</a:t>
            </a:r>
          </a:p>
          <a:p>
            <a:r>
              <a:rPr lang="en-US" dirty="0" smtClean="0"/>
              <a:t>Internet is constantly changing, therefore the route displayed may not be accurate.</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Layer</a:t>
            </a:r>
            <a:endParaRPr lang="en-US" dirty="0"/>
          </a:p>
        </p:txBody>
      </p:sp>
      <p:sp>
        <p:nvSpPr>
          <p:cNvPr id="3" name="Content Placeholder 2"/>
          <p:cNvSpPr>
            <a:spLocks noGrp="1"/>
          </p:cNvSpPr>
          <p:nvPr>
            <p:ph idx="1"/>
          </p:nvPr>
        </p:nvSpPr>
        <p:spPr/>
        <p:txBody>
          <a:bodyPr/>
          <a:lstStyle/>
          <a:p>
            <a:r>
              <a:rPr lang="en-US" dirty="0" smtClean="0"/>
              <a:t>The physical layer is concerned with the interface to the transmission medium.</a:t>
            </a:r>
          </a:p>
          <a:p>
            <a:r>
              <a:rPr lang="en-US" dirty="0" smtClean="0"/>
              <a:t>Data is transmitted onto the medium (e.g. coaxial cable or optical fiber) as a stream of bits</a:t>
            </a:r>
          </a:p>
          <a:p>
            <a:r>
              <a:rPr lang="en-US" dirty="0" smtClean="0"/>
              <a:t>Two parts of the physical layer</a:t>
            </a:r>
          </a:p>
          <a:p>
            <a:pPr lvl="1"/>
            <a:r>
              <a:rPr lang="en-US" dirty="0" smtClean="0"/>
              <a:t>cable or the radio signals</a:t>
            </a:r>
          </a:p>
          <a:p>
            <a:pPr lvl="1"/>
            <a:r>
              <a:rPr lang="en-US" dirty="0" smtClean="0"/>
              <a:t>network interface adapters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Nslookup.exe</a:t>
            </a:r>
            <a:endParaRPr lang="en-CA" dirty="0"/>
          </a:p>
        </p:txBody>
      </p:sp>
      <p:sp>
        <p:nvSpPr>
          <p:cNvPr id="3" name="Content Placeholder 2"/>
          <p:cNvSpPr>
            <a:spLocks noGrp="1"/>
          </p:cNvSpPr>
          <p:nvPr>
            <p:ph idx="1"/>
          </p:nvPr>
        </p:nvSpPr>
        <p:spPr/>
        <p:txBody>
          <a:bodyPr/>
          <a:lstStyle/>
          <a:p>
            <a:r>
              <a:rPr lang="en-US" dirty="0" smtClean="0"/>
              <a:t>Enables you to generate DNS request messages and transmit them to specific DNS servers:</a:t>
            </a:r>
          </a:p>
          <a:p>
            <a:pPr>
              <a:buNone/>
            </a:pPr>
            <a:r>
              <a:rPr lang="en-US" sz="2800" b="1" dirty="0" smtClean="0">
                <a:latin typeface="Courier New" pitchFamily="49" charset="0"/>
                <a:cs typeface="Courier New" pitchFamily="49" charset="0"/>
              </a:rPr>
              <a:t> 	&gt; </a:t>
            </a:r>
            <a:r>
              <a:rPr lang="en-US" sz="2800" b="1" dirty="0" err="1" smtClean="0">
                <a:latin typeface="Courier New" pitchFamily="49" charset="0"/>
                <a:cs typeface="Courier New" pitchFamily="49" charset="0"/>
              </a:rPr>
              <a:t>Nslookup</a:t>
            </a:r>
            <a:r>
              <a:rPr lang="en-US" sz="2800" b="1" dirty="0" smtClean="0">
                <a:latin typeface="Courier New" pitchFamily="49" charset="0"/>
                <a:cs typeface="Courier New" pitchFamily="49" charset="0"/>
              </a:rPr>
              <a:t> </a:t>
            </a:r>
            <a:r>
              <a:rPr lang="en-US" sz="2800" b="1" dirty="0" err="1" smtClean="0">
                <a:latin typeface="Courier New" pitchFamily="49" charset="0"/>
                <a:cs typeface="Courier New" pitchFamily="49" charset="0"/>
              </a:rPr>
              <a:t>DNSname</a:t>
            </a:r>
            <a:r>
              <a:rPr lang="en-US" sz="2800" b="1" dirty="0" smtClean="0">
                <a:latin typeface="Courier New" pitchFamily="49" charset="0"/>
                <a:cs typeface="Courier New" pitchFamily="49" charset="0"/>
              </a:rPr>
              <a:t> </a:t>
            </a:r>
            <a:r>
              <a:rPr lang="en-US" sz="2800" b="1" dirty="0" err="1" smtClean="0">
                <a:latin typeface="Courier New" pitchFamily="49" charset="0"/>
                <a:cs typeface="Courier New" pitchFamily="49" charset="0"/>
              </a:rPr>
              <a:t>DNSserver</a:t>
            </a:r>
            <a:endParaRPr lang="en-CA" sz="2800" b="1" dirty="0">
              <a:latin typeface="Courier New" pitchFamily="49" charset="0"/>
              <a:cs typeface="Courier New" pitchFamily="49" charset="0"/>
            </a:endParaRPr>
          </a:p>
        </p:txBody>
      </p:sp>
      <p:pic>
        <p:nvPicPr>
          <p:cNvPr id="13314" name="Picture 2"/>
          <p:cNvPicPr>
            <a:picLocks noChangeAspect="1" noChangeArrowheads="1"/>
          </p:cNvPicPr>
          <p:nvPr/>
        </p:nvPicPr>
        <p:blipFill>
          <a:blip r:embed="rId3" cstate="print"/>
          <a:srcRect/>
          <a:stretch>
            <a:fillRect/>
          </a:stretch>
        </p:blipFill>
        <p:spPr bwMode="auto">
          <a:xfrm>
            <a:off x="1338263" y="3838575"/>
            <a:ext cx="6465887" cy="1952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Netstat.exe</a:t>
            </a:r>
            <a:endParaRPr lang="en-CA" dirty="0"/>
          </a:p>
        </p:txBody>
      </p:sp>
      <p:sp>
        <p:nvSpPr>
          <p:cNvPr id="3" name="Content Placeholder 2"/>
          <p:cNvSpPr>
            <a:spLocks noGrp="1"/>
          </p:cNvSpPr>
          <p:nvPr>
            <p:ph idx="1"/>
          </p:nvPr>
        </p:nvSpPr>
        <p:spPr/>
        <p:txBody>
          <a:bodyPr/>
          <a:lstStyle/>
          <a:p>
            <a:r>
              <a:rPr lang="en-US" dirty="0" smtClean="0"/>
              <a:t>Displays status information about the current network connections and about traffic generated by TCP/IP:</a:t>
            </a:r>
          </a:p>
          <a:p>
            <a:pPr>
              <a:buNone/>
            </a:pPr>
            <a:r>
              <a:rPr lang="pt-BR" dirty="0" smtClean="0"/>
              <a:t>	</a:t>
            </a:r>
            <a:r>
              <a:rPr lang="pt-BR" sz="2800" b="1" dirty="0" smtClean="0">
                <a:latin typeface="Courier New" pitchFamily="49" charset="0"/>
                <a:cs typeface="Courier New" pitchFamily="49" charset="0"/>
              </a:rPr>
              <a:t>NETSTAT [interval][-a][-b][-e][–f]</a:t>
            </a:r>
            <a:br>
              <a:rPr lang="pt-BR" sz="2800" b="1" dirty="0" smtClean="0">
                <a:latin typeface="Courier New" pitchFamily="49" charset="0"/>
                <a:cs typeface="Courier New" pitchFamily="49" charset="0"/>
              </a:rPr>
            </a:br>
            <a:r>
              <a:rPr lang="pt-BR" sz="2800" b="1" dirty="0" smtClean="0">
                <a:latin typeface="Courier New" pitchFamily="49" charset="0"/>
                <a:cs typeface="Courier New" pitchFamily="49" charset="0"/>
              </a:rPr>
              <a:t>[–n][–o][-p protocol][-r][-s][-t]</a:t>
            </a:r>
            <a:endParaRPr lang="en-CA" b="1" dirty="0">
              <a:latin typeface="Courier New" pitchFamily="49" charset="0"/>
              <a:cs typeface="Courier New" pitchFamily="49" charset="0"/>
            </a:endParaRPr>
          </a:p>
        </p:txBody>
      </p:sp>
      <p:pic>
        <p:nvPicPr>
          <p:cNvPr id="14338" name="Picture 2"/>
          <p:cNvPicPr>
            <a:picLocks noChangeAspect="1" noChangeArrowheads="1"/>
          </p:cNvPicPr>
          <p:nvPr/>
        </p:nvPicPr>
        <p:blipFill>
          <a:blip r:embed="rId3" cstate="print"/>
          <a:srcRect/>
          <a:stretch>
            <a:fillRect/>
          </a:stretch>
        </p:blipFill>
        <p:spPr bwMode="auto">
          <a:xfrm>
            <a:off x="1338263" y="4162425"/>
            <a:ext cx="6465887" cy="21621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Summary</a:t>
            </a:r>
            <a:endParaRPr lang="en-CA" dirty="0"/>
          </a:p>
        </p:txBody>
      </p:sp>
      <p:sp>
        <p:nvSpPr>
          <p:cNvPr id="3" name="Content Placeholder 2"/>
          <p:cNvSpPr>
            <a:spLocks noGrp="1"/>
          </p:cNvSpPr>
          <p:nvPr>
            <p:ph idx="1"/>
          </p:nvPr>
        </p:nvSpPr>
        <p:spPr/>
        <p:txBody>
          <a:bodyPr/>
          <a:lstStyle/>
          <a:p>
            <a:pPr lvl="0"/>
            <a:r>
              <a:rPr lang="en-US" dirty="0" smtClean="0"/>
              <a:t>The networking stack used on Windows 7 computers corresponds roughly to the seven-layer OSI reference model.</a:t>
            </a:r>
            <a:endParaRPr lang="en-CA" dirty="0" smtClean="0"/>
          </a:p>
          <a:p>
            <a:pPr lvl="0"/>
            <a:r>
              <a:rPr lang="en-US" dirty="0" smtClean="0"/>
              <a:t>Windows 7 includes support for both the IPv4 and IPv6 protocols. </a:t>
            </a:r>
            <a:endParaRPr lang="en-CA" dirty="0" smtClean="0"/>
          </a:p>
          <a:p>
            <a:pPr lvl="0"/>
            <a:r>
              <a:rPr lang="en-US" dirty="0" smtClean="0"/>
              <a:t>Network Discovery is a Windows 7 feature that simplifies the task of firewall configuration.</a:t>
            </a:r>
            <a:endParaRPr lang="en-CA" dirty="0" smtClean="0"/>
          </a:p>
          <a:p>
            <a:pPr>
              <a:buNone/>
            </a:pP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Summary (cont.)</a:t>
            </a:r>
            <a:endParaRPr lang="en-CA" dirty="0"/>
          </a:p>
        </p:txBody>
      </p:sp>
      <p:sp>
        <p:nvSpPr>
          <p:cNvPr id="3" name="Content Placeholder 2"/>
          <p:cNvSpPr>
            <a:spLocks noGrp="1"/>
          </p:cNvSpPr>
          <p:nvPr>
            <p:ph idx="1"/>
          </p:nvPr>
        </p:nvSpPr>
        <p:spPr/>
        <p:txBody>
          <a:bodyPr/>
          <a:lstStyle/>
          <a:p>
            <a:pPr lvl="0"/>
            <a:r>
              <a:rPr lang="en-US" dirty="0" smtClean="0"/>
              <a:t>The Network Map utility uses the Link Layer Discovery Protocol (LLTD) to detect network devices and connections.</a:t>
            </a:r>
            <a:endParaRPr lang="en-CA" dirty="0" smtClean="0"/>
          </a:p>
          <a:p>
            <a:pPr lvl="0"/>
            <a:r>
              <a:rPr lang="en-US" dirty="0" smtClean="0"/>
              <a:t>Most networks use DHCP to configure their TCP/IP clients, but it is still possible to configure </a:t>
            </a:r>
            <a:r>
              <a:rPr lang="en-US" smtClean="0"/>
              <a:t>them manually.</a:t>
            </a:r>
            <a:endParaRPr lang="en-CA" dirty="0" smtClean="0"/>
          </a:p>
          <a:p>
            <a:pPr lvl="0"/>
            <a:r>
              <a:rPr lang="en-US" dirty="0" smtClean="0"/>
              <a:t>Windows 7 includes a variety of command line TCP/IP tools, including Ipconfig.exe, Ping.exe, Tracert.exe, Nslookup.exe, and Netstat.exe.</a:t>
            </a:r>
            <a:endParaRPr lang="en-CA" dirty="0" smtClean="0"/>
          </a:p>
          <a:p>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Data-link Layer (cont.)</a:t>
            </a:r>
            <a:endParaRPr lang="en-US" dirty="0"/>
          </a:p>
        </p:txBody>
      </p:sp>
      <p:sp>
        <p:nvSpPr>
          <p:cNvPr id="3" name="Content Placeholder 2"/>
          <p:cNvSpPr>
            <a:spLocks noGrp="1"/>
          </p:cNvSpPr>
          <p:nvPr>
            <p:ph idx="1"/>
          </p:nvPr>
        </p:nvSpPr>
        <p:spPr/>
        <p:txBody>
          <a:bodyPr/>
          <a:lstStyle/>
          <a:p>
            <a:r>
              <a:rPr lang="en-US" sz="2800" dirty="0" smtClean="0"/>
              <a:t>Use the Ethernet protocol.</a:t>
            </a:r>
          </a:p>
          <a:p>
            <a:r>
              <a:rPr lang="en-US" sz="2800" dirty="0" smtClean="0"/>
              <a:t>Sometimes described as </a:t>
            </a:r>
            <a:r>
              <a:rPr lang="en-US" sz="2800" dirty="0" err="1" smtClean="0"/>
              <a:t>pacbet-suitching</a:t>
            </a:r>
            <a:r>
              <a:rPr lang="en-US" sz="2800" dirty="0" smtClean="0"/>
              <a:t> networks  </a:t>
            </a:r>
          </a:p>
          <a:p>
            <a:r>
              <a:rPr lang="en-US" sz="2800" dirty="0" smtClean="0"/>
              <a:t>Ethernet is the protocol responsible for addressing the packets at the </a:t>
            </a:r>
            <a:r>
              <a:rPr lang="en-US" sz="2800" dirty="0" err="1" smtClean="0"/>
              <a:t>datalink</a:t>
            </a:r>
            <a:r>
              <a:rPr lang="en-US" sz="2800" dirty="0" smtClean="0"/>
              <a:t> layer</a:t>
            </a:r>
          </a:p>
          <a:p>
            <a:r>
              <a:rPr lang="en-US" sz="2800" dirty="0" smtClean="0"/>
              <a:t>Surrounding the data it receives from the network with a header and footer</a:t>
            </a:r>
          </a:p>
          <a:p>
            <a:r>
              <a:rPr lang="en-US" sz="2800" dirty="0" smtClean="0"/>
              <a:t>Header and footer and the data they contain are collectively called a frame, and the process of applying it is called data encapsulation</a:t>
            </a:r>
          </a:p>
          <a:p>
            <a:endParaRPr lang="en-US" sz="2800" dirty="0" smtClean="0"/>
          </a:p>
          <a:p>
            <a:endParaRPr lang="en-US" sz="2600" dirty="0" smtClean="0"/>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Layer</a:t>
            </a:r>
            <a:endParaRPr lang="en-US" dirty="0"/>
          </a:p>
        </p:txBody>
      </p:sp>
      <p:sp>
        <p:nvSpPr>
          <p:cNvPr id="3" name="Content Placeholder 2"/>
          <p:cNvSpPr>
            <a:spLocks noGrp="1"/>
          </p:cNvSpPr>
          <p:nvPr>
            <p:ph idx="1"/>
          </p:nvPr>
        </p:nvSpPr>
        <p:spPr/>
        <p:txBody>
          <a:bodyPr/>
          <a:lstStyle/>
          <a:p>
            <a:r>
              <a:rPr lang="en-US" dirty="0" smtClean="0"/>
              <a:t>IP is </a:t>
            </a:r>
          </a:p>
          <a:p>
            <a:pPr lvl="1"/>
            <a:r>
              <a:rPr lang="en-US" sz="2800" dirty="0" smtClean="0"/>
              <a:t>the network layer protocol</a:t>
            </a:r>
          </a:p>
          <a:p>
            <a:pPr lvl="1"/>
            <a:r>
              <a:rPr lang="en-US" sz="2800" dirty="0" smtClean="0"/>
              <a:t>the primary end-to-end protocol used on most data networks</a:t>
            </a:r>
          </a:p>
          <a:p>
            <a:r>
              <a:rPr lang="en-US" dirty="0" smtClean="0"/>
              <a:t>IP routing</a:t>
            </a:r>
          </a:p>
          <a:p>
            <a:pPr lvl="1"/>
            <a:r>
              <a:rPr lang="en-US" sz="2600" dirty="0" smtClean="0"/>
              <a:t> The Internet is a huge conglomeration of networks, all connected together by devices called routers</a:t>
            </a:r>
          </a:p>
          <a:p>
            <a:pPr lvl="1"/>
            <a:r>
              <a:rPr lang="en-US" sz="2600" dirty="0" smtClean="0"/>
              <a:t>A router is simply a device that connects one network to another.</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Layer (cont.)</a:t>
            </a:r>
            <a:endParaRPr lang="en-US" dirty="0"/>
          </a:p>
        </p:txBody>
      </p:sp>
      <p:sp>
        <p:nvSpPr>
          <p:cNvPr id="3" name="Content Placeholder 2"/>
          <p:cNvSpPr>
            <a:spLocks noGrp="1"/>
          </p:cNvSpPr>
          <p:nvPr>
            <p:ph idx="1"/>
          </p:nvPr>
        </p:nvSpPr>
        <p:spPr/>
        <p:txBody>
          <a:bodyPr/>
          <a:lstStyle/>
          <a:p>
            <a:r>
              <a:rPr lang="en-US" dirty="0" smtClean="0"/>
              <a:t>IPv4</a:t>
            </a:r>
          </a:p>
          <a:p>
            <a:pPr lvl="1"/>
            <a:r>
              <a:rPr lang="en-US" sz="2800" dirty="0" smtClean="0"/>
              <a:t>uses to identify all of the devices on a network</a:t>
            </a:r>
          </a:p>
          <a:p>
            <a:pPr lvl="1"/>
            <a:r>
              <a:rPr lang="en-US" sz="2800" dirty="0" smtClean="0"/>
              <a:t>independent of the hardware addresses assigned to network interface adapters</a:t>
            </a:r>
          </a:p>
          <a:p>
            <a:pPr lvl="1"/>
            <a:r>
              <a:rPr lang="en-US" sz="2800" dirty="0" smtClean="0"/>
              <a:t>defines a 32-bit address space</a:t>
            </a:r>
          </a:p>
          <a:p>
            <a:r>
              <a:rPr lang="en-US" dirty="0" smtClean="0"/>
              <a:t>Each address is split into two parts</a:t>
            </a:r>
          </a:p>
          <a:p>
            <a:pPr lvl="1"/>
            <a:r>
              <a:rPr lang="en-US" sz="2800" dirty="0" smtClean="0"/>
              <a:t>Network identifier -  specifies the network on which a particular system is located</a:t>
            </a:r>
          </a:p>
          <a:p>
            <a:pPr lvl="1"/>
            <a:r>
              <a:rPr lang="en-US" sz="2800" dirty="0" smtClean="0"/>
              <a:t>Host identifier:- specifies a particular network interface (also called a host) on the </a:t>
            </a:r>
            <a:r>
              <a:rPr lang="en-US" sz="2800" dirty="0" err="1" smtClean="0"/>
              <a:t>networK</a:t>
            </a:r>
            <a:r>
              <a:rPr lang="en-US"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Layer (cont.) </a:t>
            </a:r>
            <a:endParaRPr lang="en-US" dirty="0"/>
          </a:p>
        </p:txBody>
      </p:sp>
      <p:sp>
        <p:nvSpPr>
          <p:cNvPr id="3" name="Content Placeholder 2"/>
          <p:cNvSpPr>
            <a:spLocks noGrp="1"/>
          </p:cNvSpPr>
          <p:nvPr>
            <p:ph idx="1"/>
          </p:nvPr>
        </p:nvSpPr>
        <p:spPr/>
        <p:txBody>
          <a:bodyPr/>
          <a:lstStyle/>
          <a:p>
            <a:r>
              <a:rPr lang="en-US" dirty="0" smtClean="0"/>
              <a:t>Assigning IP addresses</a:t>
            </a:r>
          </a:p>
          <a:p>
            <a:pPr lvl="1"/>
            <a:r>
              <a:rPr lang="en-US" sz="2400" dirty="0" smtClean="0"/>
              <a:t>Manual </a:t>
            </a:r>
            <a:r>
              <a:rPr lang="en-US" sz="2400" dirty="0" err="1" smtClean="0"/>
              <a:t>configuratio</a:t>
            </a:r>
            <a:endParaRPr lang="en-US" sz="2400" dirty="0" smtClean="0"/>
          </a:p>
          <a:p>
            <a:pPr lvl="1"/>
            <a:r>
              <a:rPr lang="en-US" sz="2400" dirty="0" smtClean="0"/>
              <a:t>Dynamic Host configuration Protocol (DHCP) - a client/server application and protocol that enables clients to </a:t>
            </a:r>
            <a:r>
              <a:rPr lang="en-US" sz="2400" dirty="0" err="1" smtClean="0"/>
              <a:t>obt"in</a:t>
            </a:r>
            <a:r>
              <a:rPr lang="en-US" sz="2400" dirty="0" smtClean="0"/>
              <a:t> IP addresses from a pool provided by a-server. </a:t>
            </a:r>
          </a:p>
          <a:p>
            <a:pPr lvl="1"/>
            <a:r>
              <a:rPr lang="en-US" sz="2400" dirty="0" smtClean="0"/>
              <a:t>Automatic Private </a:t>
            </a:r>
            <a:r>
              <a:rPr lang="en-US" sz="2400" dirty="0" err="1" smtClean="0"/>
              <a:t>Ip</a:t>
            </a:r>
            <a:r>
              <a:rPr lang="en-US" sz="2400" dirty="0" smtClean="0"/>
              <a:t> Addressing (APIPA) – When a </a:t>
            </a:r>
            <a:r>
              <a:rPr lang="en-US" sz="2400" dirty="0" err="1" smtClean="0"/>
              <a:t>vindows</a:t>
            </a:r>
            <a:r>
              <a:rPr lang="en-US" sz="2400" dirty="0" smtClean="0"/>
              <a:t> 7 computer with no IP address </a:t>
            </a:r>
            <a:r>
              <a:rPr lang="en-US" sz="2400" dirty="0" err="1" smtClean="0"/>
              <a:t>srarrs</a:t>
            </a:r>
            <a:r>
              <a:rPr lang="en-US" sz="2400" dirty="0" smtClean="0"/>
              <a:t>, and it fairs to locate </a:t>
            </a:r>
            <a:r>
              <a:rPr lang="en-US" sz="2400" dirty="0" err="1" smtClean="0"/>
              <a:t>aDHCP</a:t>
            </a:r>
            <a:r>
              <a:rPr lang="en-US" sz="2400" dirty="0" smtClean="0"/>
              <a:t> server on the network, the TCP/IP client automatically configures itself using an address in the 169.254.0.0/16 network.</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Layer (cont.)</a:t>
            </a:r>
            <a:endParaRPr lang="en-US" dirty="0"/>
          </a:p>
        </p:txBody>
      </p:sp>
      <p:sp>
        <p:nvSpPr>
          <p:cNvPr id="3" name="Content Placeholder 2"/>
          <p:cNvSpPr>
            <a:spLocks noGrp="1"/>
          </p:cNvSpPr>
          <p:nvPr>
            <p:ph idx="1"/>
          </p:nvPr>
        </p:nvSpPr>
        <p:spPr/>
        <p:txBody>
          <a:bodyPr/>
          <a:lstStyle/>
          <a:p>
            <a:r>
              <a:rPr lang="en-US" dirty="0" smtClean="0"/>
              <a:t>IPv6</a:t>
            </a:r>
          </a:p>
          <a:p>
            <a:pPr lvl="1"/>
            <a:r>
              <a:rPr lang="en-US" sz="2800" dirty="0" smtClean="0"/>
              <a:t>use hexadecimal notation, in the form of eight </a:t>
            </a:r>
            <a:r>
              <a:rPr lang="en-US" sz="2800" dirty="0" err="1" smtClean="0"/>
              <a:t>rwo</a:t>
            </a:r>
            <a:r>
              <a:rPr lang="en-US" sz="2800" dirty="0" smtClean="0"/>
              <a:t>-byte values, separated by colons</a:t>
            </a:r>
          </a:p>
          <a:p>
            <a:pPr lvl="1"/>
            <a:r>
              <a:rPr lang="en-US" sz="2800" dirty="0" smtClean="0"/>
              <a:t>XX: XX: XX: XX: XX: XX:XX:XX</a:t>
            </a:r>
          </a:p>
          <a:p>
            <a:pPr lvl="1"/>
            <a:r>
              <a:rPr lang="en-US" sz="2800" dirty="0" smtClean="0"/>
              <a:t>FDCǾ : Ǿ2Ǿ2 : ǾǾǾǾ : Ǿ2BD : ǾǾF F : BECB : FEF4 : 961D</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Franklin Gothic Medium"/>
        <a:ea typeface=""/>
        <a:cs typeface=""/>
      </a:majorFont>
      <a:minorFont>
        <a:latin typeface="Franklin Gothic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1173</TotalTime>
  <Words>2651</Words>
  <Application>Microsoft Office PowerPoint</Application>
  <PresentationFormat>On-screen Show (4:3)</PresentationFormat>
  <Paragraphs>245</Paragraphs>
  <Slides>43</Slides>
  <Notes>30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Custom Design</vt:lpstr>
      <vt:lpstr>Connecting to a Network</vt:lpstr>
      <vt:lpstr>Objectives</vt:lpstr>
      <vt:lpstr>OSI Reference Model</vt:lpstr>
      <vt:lpstr>Physical Layer</vt:lpstr>
      <vt:lpstr>Data-link Layer (cont.)</vt:lpstr>
      <vt:lpstr>Network Layer</vt:lpstr>
      <vt:lpstr>Network Layer (cont.)</vt:lpstr>
      <vt:lpstr>Network Layer (cont.) </vt:lpstr>
      <vt:lpstr>Network Layer (cont.)</vt:lpstr>
      <vt:lpstr>Transport Layer</vt:lpstr>
      <vt:lpstr>Transport Layer (cont.)</vt:lpstr>
      <vt:lpstr>Session Layer</vt:lpstr>
      <vt:lpstr>Presentation Layer</vt:lpstr>
      <vt:lpstr>Application Layer</vt:lpstr>
      <vt:lpstr>Installing Network Support</vt:lpstr>
      <vt:lpstr>Network Locations</vt:lpstr>
      <vt:lpstr>Using the Network and Sharing Center</vt:lpstr>
      <vt:lpstr>Understanding Network Discovery</vt:lpstr>
      <vt:lpstr>Understanding Network Discovery (cont.)</vt:lpstr>
      <vt:lpstr>Network Discovery Settings</vt:lpstr>
      <vt:lpstr>Changing the Network Location</vt:lpstr>
      <vt:lpstr>Configuring Advanced Sharing</vt:lpstr>
      <vt:lpstr>Viewing a Connection’s Status</vt:lpstr>
      <vt:lpstr>Configuring IPv4 Settings</vt:lpstr>
      <vt:lpstr>Automatic TCP/IP Configuration</vt:lpstr>
      <vt:lpstr>Manual TCP/IP Configuration</vt:lpstr>
      <vt:lpstr>IPv4 Addressing</vt:lpstr>
      <vt:lpstr>IPv4 Addressing cont’d</vt:lpstr>
      <vt:lpstr>Using Netsh.exe</vt:lpstr>
      <vt:lpstr>Configuring IPv6 Settings</vt:lpstr>
      <vt:lpstr>Create a New Network Connection</vt:lpstr>
      <vt:lpstr>Network Map</vt:lpstr>
      <vt:lpstr>Displaying a Network Map</vt:lpstr>
      <vt:lpstr>Running Network Diagnostics</vt:lpstr>
      <vt:lpstr>Windows Network Diagnostics</vt:lpstr>
      <vt:lpstr>Using TCP/IP Tools</vt:lpstr>
      <vt:lpstr>Ipconfig.exe</vt:lpstr>
      <vt:lpstr>Ping.exe</vt:lpstr>
      <vt:lpstr>Tracert.exe</vt:lpstr>
      <vt:lpstr>Nslookup.exe</vt:lpstr>
      <vt:lpstr>Netstat.exe</vt:lpstr>
      <vt:lpstr>Skills Summary</vt:lpstr>
      <vt:lpstr>Skills Summary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70-680_Lesson02</dc:title>
  <dc:subject>Installing Windows 7</dc:subject>
  <dc:creator>Katherine James</dc:creator>
  <cp:lastModifiedBy>jbputz</cp:lastModifiedBy>
  <cp:revision>403</cp:revision>
  <dcterms:created xsi:type="dcterms:W3CDTF">2007-01-10T19:14:18Z</dcterms:created>
  <dcterms:modified xsi:type="dcterms:W3CDTF">2012-01-16T01:50:21Z</dcterms:modified>
</cp:coreProperties>
</file>